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308" r:id="rId3"/>
    <p:sldId id="372" r:id="rId4"/>
    <p:sldId id="309" r:id="rId5"/>
    <p:sldId id="373" r:id="rId6"/>
    <p:sldId id="374" r:id="rId7"/>
    <p:sldId id="310" r:id="rId8"/>
    <p:sldId id="311" r:id="rId9"/>
    <p:sldId id="312" r:id="rId10"/>
    <p:sldId id="395" r:id="rId11"/>
    <p:sldId id="313" r:id="rId12"/>
    <p:sldId id="314" r:id="rId13"/>
    <p:sldId id="393" r:id="rId14"/>
    <p:sldId id="394" r:id="rId15"/>
    <p:sldId id="315" r:id="rId16"/>
    <p:sldId id="317" r:id="rId17"/>
    <p:sldId id="375" r:id="rId18"/>
    <p:sldId id="316" r:id="rId19"/>
    <p:sldId id="396" r:id="rId20"/>
    <p:sldId id="400" r:id="rId21"/>
    <p:sldId id="401" r:id="rId22"/>
    <p:sldId id="397" r:id="rId23"/>
    <p:sldId id="398" r:id="rId24"/>
    <p:sldId id="376" r:id="rId25"/>
    <p:sldId id="392" r:id="rId26"/>
    <p:sldId id="378" r:id="rId27"/>
    <p:sldId id="379" r:id="rId28"/>
    <p:sldId id="377" r:id="rId29"/>
    <p:sldId id="318" r:id="rId30"/>
    <p:sldId id="319" r:id="rId31"/>
    <p:sldId id="320" r:id="rId32"/>
    <p:sldId id="321" r:id="rId33"/>
    <p:sldId id="322" r:id="rId34"/>
    <p:sldId id="323" r:id="rId35"/>
    <p:sldId id="380" r:id="rId36"/>
    <p:sldId id="324" r:id="rId37"/>
    <p:sldId id="325" r:id="rId38"/>
    <p:sldId id="381" r:id="rId39"/>
    <p:sldId id="326" r:id="rId40"/>
    <p:sldId id="382" r:id="rId41"/>
    <p:sldId id="383" r:id="rId42"/>
    <p:sldId id="384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85" r:id="rId52"/>
    <p:sldId id="335" r:id="rId53"/>
    <p:sldId id="336" r:id="rId54"/>
    <p:sldId id="337" r:id="rId55"/>
    <p:sldId id="338" r:id="rId56"/>
    <p:sldId id="386" r:id="rId57"/>
    <p:sldId id="387" r:id="rId58"/>
    <p:sldId id="388" r:id="rId59"/>
    <p:sldId id="339" r:id="rId60"/>
    <p:sldId id="389" r:id="rId61"/>
    <p:sldId id="340" r:id="rId62"/>
    <p:sldId id="390" r:id="rId63"/>
    <p:sldId id="341" r:id="rId64"/>
    <p:sldId id="342" r:id="rId65"/>
    <p:sldId id="343" r:id="rId66"/>
    <p:sldId id="391" r:id="rId67"/>
    <p:sldId id="344" r:id="rId68"/>
    <p:sldId id="345" r:id="rId69"/>
    <p:sldId id="34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0"/>
    <p:restoredTop sz="94637"/>
  </p:normalViewPr>
  <p:slideViewPr>
    <p:cSldViewPr snapToGrid="0" snapToObjects="1">
      <p:cViewPr varScale="1">
        <p:scale>
          <a:sx n="170" d="100"/>
          <a:sy n="170" d="100"/>
        </p:scale>
        <p:origin x="184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9691-95D8-E640-8760-0559327A5F0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672D-E2CA-6C41-8B64-D0B2CAE9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CE50-A730-8F49-8A64-4D462FE38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601DD-13F4-0F40-A5C1-6CBC4AFD0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B9253-971E-B04B-BC1B-0F732D58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641F-3461-374C-B113-59F2F587FF5A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726D0-9E48-3845-990A-E5489295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13C70-A0C6-4944-B709-83F281AC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416A-02B6-B040-804F-6353F988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C26EC-4BBE-B049-AC6C-8627119D9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44815-A683-144C-91CA-7E6439E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90C4-A6A1-944E-AECD-F977383FE9AB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AA949-0668-F941-9084-AF5D4755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2A2CD-4FF9-1440-A6D7-B5D68757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9697C9-2269-094A-B858-9A1432D1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C8905-29D6-404C-9CBB-016A90A8C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5D26A-AD7A-9D47-847D-4A98CEDB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8857-A093-D74D-BB22-475201A194CA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5D5E-245E-884D-84BE-1D51CDAF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E033-2895-8041-9E8F-5E076ABB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7731-B24F-5D44-84C7-728BA746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8D0D-4EB1-8F4D-B77D-D3F39FF49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8CF52-C61E-EC48-82A7-50A025A6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34EE-1605-0445-A583-94662A85F528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D8D10-C05B-E741-A879-A4919D85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ED0B-B13B-CD46-A224-6D3B819B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1BF2-C5DA-234C-A358-D8852303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70F5A-E0BE-3344-B5EB-B8DD864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693F2-6797-824B-807E-A51AA07E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26A5-3D34-5449-83C4-DB9635E73A3A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76DD-318A-2C4D-959A-A2174765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CA6BE-EFC4-254F-A023-E146DE48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67E5-9B64-B644-B5A2-13C94B34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7591-03B0-0D4B-947A-E99210558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68E09-CB83-004C-B30E-CB7C0E200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76FDD-3F77-2C49-BAD0-83482A44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48A4-3E89-6B42-80AA-890838C3AFA6}" type="datetime1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50BE1-F780-9A4F-A953-F636FE2F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11B65-CC91-D348-AA75-69631367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D50F-7A60-4D48-8E5E-388E844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01395-9CDB-8849-BE38-6B676620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09400-80DA-5340-9D3D-383C30EC1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9F4C5-9FD0-A343-B977-7F91F990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9FB07-DB1D-4D48-B875-87743B2D5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DB018-A790-0044-9C71-5557A62D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A200-905B-9546-AC87-9A0682EEA6D8}" type="datetime1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BB6E0-BED1-B044-B50F-67C08360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43AC2-F008-6D44-BE70-18D142A4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1C85-61DE-0940-AEB3-5B782ACC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A25CD-21ED-E442-98A0-84C0F1D8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3C2-7A74-EF40-8DC7-D8D19B81A33A}" type="datetime1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593D3-48BB-5F48-9E92-E78CC003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CE66E-ED98-F74E-A5B4-165A4125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05E24-390E-ED45-BB58-40731D40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39EF-FE94-C24E-9C4B-C0AAA57AC92D}" type="datetime1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CE99C-DE78-EE4D-A434-4C91B078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41189-C14A-8842-B533-EB8D6F0F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2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6DAA-6143-8E42-9A6E-D84F5BD1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D5D9-9582-2A4F-B539-D7251D352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635E7-8A57-B74C-A1F7-6B2E7D74D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86F47-2F18-7249-B689-1B464AB4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933A-6F6F-3A4B-95FA-F1FE302DE329}" type="datetime1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535A9-C75F-1E43-B16D-3E654539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D16D0-3D37-0E45-850D-7410BDAC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E475-EAF3-5B47-B401-46FF3BEA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B17CD-BB9C-734B-A5C7-F3175DE52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49557-4109-1E4D-AA73-EAE938AB0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6E10-AF85-C94F-830E-46C2700D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70-151C-E04D-B5DC-F3344A04DB60}" type="datetime1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1CED0-2B39-7340-8BE5-44B5BBD7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BF3BE-49F8-C840-8D66-3A17F3F3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1A8F3-7D03-7E49-B75D-AAE3109C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D6831-DF4E-C647-803C-F55E894BD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A1F9-140B-ED4B-8DDA-EBF470368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ACC2-07DE-A443-991C-EF87CEB61499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CD9E-0D4A-2444-937E-B97B6ACE1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3453-8FB1-8B4C-B7C8-36D59D999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4.png"/><Relationship Id="rId7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9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42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96.png"/><Relationship Id="rId9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1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iff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1E501E-3EB4-A448-8F04-8D5215D5DCFE}"/>
              </a:ext>
            </a:extLst>
          </p:cNvPr>
          <p:cNvSpPr txBox="1"/>
          <p:nvPr/>
        </p:nvSpPr>
        <p:spPr>
          <a:xfrm>
            <a:off x="4116073" y="509056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Atomistic Solution Models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AC4226F-4EDF-CF4E-B537-743DA70C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C6B09C-77C3-1E49-A503-EC660ED88CFF}"/>
              </a:ext>
            </a:extLst>
          </p:cNvPr>
          <p:cNvSpPr txBox="1"/>
          <p:nvPr/>
        </p:nvSpPr>
        <p:spPr>
          <a:xfrm>
            <a:off x="1200193" y="1097280"/>
            <a:ext cx="990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system with N interacting particles and a number of energy states numbered with the j index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C10F97-A2E8-3A43-8E19-7DFFFCA7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795" y="1668855"/>
            <a:ext cx="2374900" cy="1282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F8055D-8AAA-CF4A-AC85-A4C3B9FF7553}"/>
              </a:ext>
            </a:extLst>
          </p:cNvPr>
          <p:cNvSpPr txBox="1"/>
          <p:nvPr/>
        </p:nvSpPr>
        <p:spPr>
          <a:xfrm>
            <a:off x="2027674" y="2125539"/>
            <a:ext cx="235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8D4564-A1D3-5B49-89EB-D307E1AE1C0D}"/>
              </a:ext>
            </a:extLst>
          </p:cNvPr>
          <p:cNvSpPr txBox="1"/>
          <p:nvPr/>
        </p:nvSpPr>
        <p:spPr>
          <a:xfrm>
            <a:off x="4561932" y="3153798"/>
            <a:ext cx="154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ln(Z)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2EFE0-B40D-5F48-8A38-5C8A7C7BC52E}"/>
              </a:ext>
            </a:extLst>
          </p:cNvPr>
          <p:cNvSpPr txBox="1"/>
          <p:nvPr/>
        </p:nvSpPr>
        <p:spPr>
          <a:xfrm>
            <a:off x="1496702" y="3812725"/>
            <a:ext cx="889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states will be degenerate, that is more than one state can have the same energy, then,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64230B-6CD6-E94D-865A-712C35C52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61" y="4262954"/>
            <a:ext cx="2717800" cy="1028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EE7768-ECD3-944F-AA09-6BAED848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107" y="3078114"/>
            <a:ext cx="1752600" cy="5207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21951E-C455-AC43-9BA1-72C9170AB37F}"/>
              </a:ext>
            </a:extLst>
          </p:cNvPr>
          <p:cNvSpPr txBox="1"/>
          <p:nvPr/>
        </p:nvSpPr>
        <p:spPr>
          <a:xfrm>
            <a:off x="8487784" y="3153798"/>
            <a:ext cx="19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T = 0K</a:t>
            </a:r>
          </a:p>
        </p:txBody>
      </p:sp>
    </p:spTree>
    <p:extLst>
      <p:ext uri="{BB962C8B-B14F-4D97-AF65-F5344CB8AC3E}">
        <p14:creationId xmlns:p14="http://schemas.microsoft.com/office/powerpoint/2010/main" val="144882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3F208-6D8C-A44C-9022-15836EBA0FD6}"/>
              </a:ext>
            </a:extLst>
          </p:cNvPr>
          <p:cNvSpPr txBox="1"/>
          <p:nvPr/>
        </p:nvSpPr>
        <p:spPr>
          <a:xfrm flipH="1">
            <a:off x="3973142" y="344774"/>
            <a:ext cx="43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Vibrational Contribution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8B594-2191-7147-AE22-EC1D79CD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07" y="1647357"/>
            <a:ext cx="3238500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77625-43DC-D246-814B-238DAFFA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1" y="1647357"/>
            <a:ext cx="55245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76CCC-D151-E049-B891-6C5A69E71412}"/>
              </a:ext>
            </a:extLst>
          </p:cNvPr>
          <p:cNvSpPr txBox="1"/>
          <p:nvPr/>
        </p:nvSpPr>
        <p:spPr>
          <a:xfrm>
            <a:off x="7165298" y="1304144"/>
            <a:ext cx="213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vibrational part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17778-E91C-C44C-9E45-DA4DC8CAB67D}"/>
              </a:ext>
            </a:extLst>
          </p:cNvPr>
          <p:cNvSpPr txBox="1"/>
          <p:nvPr/>
        </p:nvSpPr>
        <p:spPr>
          <a:xfrm>
            <a:off x="6751507" y="2688757"/>
            <a:ext cx="418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vibrational partition function of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U’ is internal energy minus vibrational part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53B90-7320-994A-813B-472F94FAD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411" y="3529675"/>
            <a:ext cx="5549900" cy="673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10B5A7-C99F-A54E-B699-90B1B7A6F93F}"/>
              </a:ext>
            </a:extLst>
          </p:cNvPr>
          <p:cNvSpPr txBox="1"/>
          <p:nvPr/>
        </p:nvSpPr>
        <p:spPr>
          <a:xfrm>
            <a:off x="2323476" y="4364719"/>
            <a:ext cx="811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–TS  so last term is the non-configurational (non-combinatorial) entropic terms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ADDA9-D2CF-E745-9390-DB5DBC6F2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598" y="4783774"/>
            <a:ext cx="30607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D0BD3C-CF03-3B44-9DF5-E793F6237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5673389"/>
            <a:ext cx="5829300" cy="68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52F96-E172-BF4B-883D-611A58E6C3A7}"/>
              </a:ext>
            </a:extLst>
          </p:cNvPr>
          <p:cNvSpPr txBox="1"/>
          <p:nvPr/>
        </p:nvSpPr>
        <p:spPr>
          <a:xfrm>
            <a:off x="9370123" y="1263197"/>
            <a:ext cx="21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lnZ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lnZ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7DFCAD-14C6-E941-90FF-9C3011737A5B}"/>
              </a:ext>
            </a:extLst>
          </p:cNvPr>
          <p:cNvSpPr txBox="1"/>
          <p:nvPr/>
        </p:nvSpPr>
        <p:spPr>
          <a:xfrm>
            <a:off x="8898467" y="5673389"/>
            <a:ext cx="305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Hildebrandt type parameter for vibrational contributions</a:t>
            </a:r>
          </a:p>
        </p:txBody>
      </p:sp>
    </p:spTree>
    <p:extLst>
      <p:ext uri="{BB962C8B-B14F-4D97-AF65-F5344CB8AC3E}">
        <p14:creationId xmlns:p14="http://schemas.microsoft.com/office/powerpoint/2010/main" val="81983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6AEDB-F64A-9946-AEBA-A5E34EC4A396}"/>
              </a:ext>
            </a:extLst>
          </p:cNvPr>
          <p:cNvSpPr txBox="1"/>
          <p:nvPr/>
        </p:nvSpPr>
        <p:spPr>
          <a:xfrm>
            <a:off x="2248525" y="329784"/>
            <a:ext cx="848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molar Gibbs energy of mixing for quasi-regular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9F759-4846-E844-8244-FEEFC695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95" y="1043377"/>
            <a:ext cx="3937000" cy="723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DB595A-EF1D-0847-A81C-D74622DBD44E}"/>
              </a:ext>
            </a:extLst>
          </p:cNvPr>
          <p:cNvSpPr txBox="1"/>
          <p:nvPr/>
        </p:nvSpPr>
        <p:spPr>
          <a:xfrm flipH="1">
            <a:off x="3538426" y="2019205"/>
            <a:ext cx="528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–TS so first term is enthalpic, second is entropic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386D8-1ACA-C241-B6DE-F95563F3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445" y="2621399"/>
            <a:ext cx="3441700" cy="95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E6CA69-B3EB-C34B-B409-5EA2A68B8D30}"/>
              </a:ext>
            </a:extLst>
          </p:cNvPr>
          <p:cNvSpPr txBox="1"/>
          <p:nvPr/>
        </p:nvSpPr>
        <p:spPr>
          <a:xfrm>
            <a:off x="8109679" y="2788170"/>
            <a:ext cx="305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characteristic temperature, when 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 behavior is seen</a:t>
            </a:r>
          </a:p>
        </p:txBody>
      </p:sp>
    </p:spTree>
    <p:extLst>
      <p:ext uri="{BB962C8B-B14F-4D97-AF65-F5344CB8AC3E}">
        <p14:creationId xmlns:p14="http://schemas.microsoft.com/office/powerpoint/2010/main" val="98410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CC147-E03B-5442-9FC5-6015DB25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17254"/>
            <a:ext cx="9182100" cy="5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D91D1-A96C-B94A-AC61-D44A18A0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31" y="362874"/>
            <a:ext cx="3441700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6E89D-48BC-D24B-86EA-DD7768926F08}"/>
              </a:ext>
            </a:extLst>
          </p:cNvPr>
          <p:cNvSpPr txBox="1"/>
          <p:nvPr/>
        </p:nvSpPr>
        <p:spPr>
          <a:xfrm>
            <a:off x="9158990" y="674557"/>
            <a:ext cx="281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Mix</a:t>
            </a:r>
          </a:p>
          <a:p>
            <a:r>
              <a:rPr lang="en-US" dirty="0"/>
              <a:t>T &lt;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</a:t>
            </a:r>
            <a:r>
              <a:rPr lang="en-US" dirty="0" err="1"/>
              <a:t>Demix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B0814-FCB3-504C-876D-A94FE1A1F686}"/>
              </a:ext>
            </a:extLst>
          </p:cNvPr>
          <p:cNvSpPr txBox="1"/>
          <p:nvPr/>
        </p:nvSpPr>
        <p:spPr>
          <a:xfrm>
            <a:off x="9080542" y="304285"/>
            <a:ext cx="148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Positive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E62A3-32FA-9A43-90F6-E1C2E51F79BC}"/>
              </a:ext>
            </a:extLst>
          </p:cNvPr>
          <p:cNvSpPr txBox="1"/>
          <p:nvPr/>
        </p:nvSpPr>
        <p:spPr>
          <a:xfrm>
            <a:off x="9237438" y="2240584"/>
            <a:ext cx="281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</a:t>
            </a:r>
            <a:r>
              <a:rPr lang="en-US" dirty="0" err="1"/>
              <a:t>Demix</a:t>
            </a:r>
            <a:endParaRPr lang="en-US" dirty="0"/>
          </a:p>
          <a:p>
            <a:r>
              <a:rPr lang="en-US" dirty="0"/>
              <a:t>T &lt;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Mix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79CD0-4333-F34D-AE64-5E8153F62887}"/>
              </a:ext>
            </a:extLst>
          </p:cNvPr>
          <p:cNvSpPr txBox="1"/>
          <p:nvPr/>
        </p:nvSpPr>
        <p:spPr>
          <a:xfrm>
            <a:off x="9158990" y="187031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Negative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3B8AC-D027-0A47-A06D-37EF8C048136}"/>
              </a:ext>
            </a:extLst>
          </p:cNvPr>
          <p:cNvSpPr txBox="1"/>
          <p:nvPr/>
        </p:nvSpPr>
        <p:spPr>
          <a:xfrm>
            <a:off x="9237438" y="3446125"/>
            <a:ext cx="107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Ideal</a:t>
            </a:r>
          </a:p>
        </p:txBody>
      </p:sp>
    </p:spTree>
    <p:extLst>
      <p:ext uri="{BB962C8B-B14F-4D97-AF65-F5344CB8AC3E}">
        <p14:creationId xmlns:p14="http://schemas.microsoft.com/office/powerpoint/2010/main" val="35087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CC147-E03B-5442-9FC5-6015DB25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17254"/>
            <a:ext cx="9182100" cy="5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D91D1-A96C-B94A-AC61-D44A18A0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31" y="362874"/>
            <a:ext cx="3441700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6E89D-48BC-D24B-86EA-DD7768926F08}"/>
              </a:ext>
            </a:extLst>
          </p:cNvPr>
          <p:cNvSpPr txBox="1"/>
          <p:nvPr/>
        </p:nvSpPr>
        <p:spPr>
          <a:xfrm>
            <a:off x="9158990" y="674557"/>
            <a:ext cx="281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Mix</a:t>
            </a:r>
          </a:p>
          <a:p>
            <a:r>
              <a:rPr lang="en-US" dirty="0"/>
              <a:t>T &lt;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</a:t>
            </a:r>
            <a:r>
              <a:rPr lang="en-US" dirty="0" err="1"/>
              <a:t>Demix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B0814-FCB3-504C-876D-A94FE1A1F686}"/>
              </a:ext>
            </a:extLst>
          </p:cNvPr>
          <p:cNvSpPr txBox="1"/>
          <p:nvPr/>
        </p:nvSpPr>
        <p:spPr>
          <a:xfrm>
            <a:off x="9080542" y="304285"/>
            <a:ext cx="148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Positive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E62A3-32FA-9A43-90F6-E1C2E51F79BC}"/>
              </a:ext>
            </a:extLst>
          </p:cNvPr>
          <p:cNvSpPr txBox="1"/>
          <p:nvPr/>
        </p:nvSpPr>
        <p:spPr>
          <a:xfrm>
            <a:off x="9237438" y="2240584"/>
            <a:ext cx="281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</a:t>
            </a:r>
            <a:r>
              <a:rPr lang="en-US" dirty="0" err="1"/>
              <a:t>Demix</a:t>
            </a:r>
            <a:endParaRPr lang="en-US" dirty="0"/>
          </a:p>
          <a:p>
            <a:r>
              <a:rPr lang="en-US" dirty="0"/>
              <a:t>T &lt;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Mix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79CD0-4333-F34D-AE64-5E8153F62887}"/>
              </a:ext>
            </a:extLst>
          </p:cNvPr>
          <p:cNvSpPr txBox="1"/>
          <p:nvPr/>
        </p:nvSpPr>
        <p:spPr>
          <a:xfrm>
            <a:off x="9158990" y="187031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Negative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3B8AC-D027-0A47-A06D-37EF8C048136}"/>
              </a:ext>
            </a:extLst>
          </p:cNvPr>
          <p:cNvSpPr txBox="1"/>
          <p:nvPr/>
        </p:nvSpPr>
        <p:spPr>
          <a:xfrm>
            <a:off x="9237438" y="3446125"/>
            <a:ext cx="107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Ideal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13620-475C-C04A-8C8B-FF03A2CEE28F}"/>
              </a:ext>
            </a:extLst>
          </p:cNvPr>
          <p:cNvSpPr txBox="1"/>
          <p:nvPr/>
        </p:nvSpPr>
        <p:spPr>
          <a:xfrm>
            <a:off x="414867" y="1253067"/>
            <a:ext cx="2826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2" charset="2"/>
              <a:buChar char="c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itchFamily="2" charset="2"/>
              <a:buChar char="c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~A + B/T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B positive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negative B negative Mix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negative B positive UCST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B negative LCST</a:t>
            </a:r>
          </a:p>
        </p:txBody>
      </p:sp>
    </p:spTree>
    <p:extLst>
      <p:ext uri="{BB962C8B-B14F-4D97-AF65-F5344CB8AC3E}">
        <p14:creationId xmlns:p14="http://schemas.microsoft.com/office/powerpoint/2010/main" val="132598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29935-2E6B-D64C-A002-3B28F3298B86}"/>
              </a:ext>
            </a:extLst>
          </p:cNvPr>
          <p:cNvSpPr txBox="1"/>
          <p:nvPr/>
        </p:nvSpPr>
        <p:spPr>
          <a:xfrm>
            <a:off x="2048934" y="2531533"/>
            <a:ext cx="873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Field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(what we have considered) Interactions are random, there is no structuring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Interactions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are not random, there is identity between interacting pairs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Coulombic Interaction for instance</a:t>
            </a:r>
          </a:p>
        </p:txBody>
      </p:sp>
    </p:spTree>
    <p:extLst>
      <p:ext uri="{BB962C8B-B14F-4D97-AF65-F5344CB8AC3E}">
        <p14:creationId xmlns:p14="http://schemas.microsoft.com/office/powerpoint/2010/main" val="6999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4C25A-BE59-E045-A201-7F8CACAAB285}"/>
              </a:ext>
            </a:extLst>
          </p:cNvPr>
          <p:cNvSpPr txBox="1"/>
          <p:nvPr/>
        </p:nvSpPr>
        <p:spPr>
          <a:xfrm>
            <a:off x="4961744" y="314793"/>
            <a:ext cx="18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BDC23-395E-A248-A7DF-310E8E9A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5" y="776458"/>
            <a:ext cx="7967456" cy="5844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00E33-9AD3-A846-A68B-486D80D9700C}"/>
              </a:ext>
            </a:extLst>
          </p:cNvPr>
          <p:cNvSpPr txBox="1"/>
          <p:nvPr/>
        </p:nvSpPr>
        <p:spPr>
          <a:xfrm>
            <a:off x="8962869" y="724039"/>
            <a:ext cx="2698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Dilute: Ideal behavior, there are no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Semi-dilute: weak or strong interactions are possible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weak interactions the system can be treated with a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field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No correlation is observed, we can use the second virial coefficient and Hildebrand Model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strong interactions we need to use detailed information about interactions,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other models</a:t>
            </a:r>
          </a:p>
        </p:txBody>
      </p:sp>
    </p:spTree>
    <p:extLst>
      <p:ext uri="{BB962C8B-B14F-4D97-AF65-F5344CB8AC3E}">
        <p14:creationId xmlns:p14="http://schemas.microsoft.com/office/powerpoint/2010/main" val="201456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CDAF4-510E-B24B-8FFD-861E927A58CD}"/>
              </a:ext>
            </a:extLst>
          </p:cNvPr>
          <p:cNvSpPr txBox="1"/>
          <p:nvPr/>
        </p:nvSpPr>
        <p:spPr>
          <a:xfrm>
            <a:off x="1818034" y="233180"/>
            <a:ext cx="855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Virial Coefficient Approach for Weak Interactions (Mean Field)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108CBD-D4BD-354E-A68B-349ECD83F4F1}"/>
              </a:ext>
            </a:extLst>
          </p:cNvPr>
          <p:cNvGrpSpPr/>
          <p:nvPr/>
        </p:nvGrpSpPr>
        <p:grpSpPr>
          <a:xfrm>
            <a:off x="319776" y="920267"/>
            <a:ext cx="11872224" cy="4801314"/>
            <a:chOff x="242573" y="1289153"/>
            <a:chExt cx="11872224" cy="48013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97F8DF-D2C1-2F49-9525-2CDE9B7EA473}"/>
                </a:ext>
              </a:extLst>
            </p:cNvPr>
            <p:cNvSpPr txBox="1"/>
            <p:nvPr/>
          </p:nvSpPr>
          <p:spPr>
            <a:xfrm>
              <a:off x="242573" y="1289153"/>
              <a:ext cx="11872224" cy="480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Consider that two materials mix, A is matrix and B is diluent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behaves like an ideal gas in A when B is dilute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=</a:t>
              </a:r>
              <a:r>
                <a:rPr lang="en-US" dirty="0"/>
                <a:t> </a:t>
              </a:r>
              <a:r>
                <a:rPr lang="en-US" dirty="0" err="1">
                  <a:latin typeface="Symbol" pitchFamily="2" charset="2"/>
                </a:rPr>
                <a:t>r</a:t>
              </a:r>
              <a:r>
                <a:rPr lang="en-US" dirty="0" err="1"/>
                <a:t>RT</a:t>
              </a:r>
              <a:endParaRPr lang="en-US" dirty="0"/>
            </a:p>
            <a:p>
              <a:endParaRPr lang="en-US" dirty="0"/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presence of B creates a pressure called an osmotic pressu</a:t>
              </a:r>
              <a:r>
                <a:rPr lang="en-US" dirty="0"/>
                <a:t>re </a:t>
              </a:r>
              <a:r>
                <a:rPr lang="en-US" dirty="0">
                  <a:latin typeface="Symbol" pitchFamily="2" charset="2"/>
                </a:rPr>
                <a:t>P</a:t>
              </a:r>
            </a:p>
            <a:p>
              <a:endParaRPr lang="en-US" dirty="0">
                <a:latin typeface="Symbol" pitchFamily="2" charset="2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pressure can be measured for particles in a solution such as proteins in water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higher concentrations with a mean-field we can use a virial expansion to describe the pressure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Symbol" pitchFamily="2" charset="2"/>
                <a:buChar char="P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en-US" dirty="0" err="1">
                  <a:latin typeface="Symbol" pitchFamily="2" charset="2"/>
                </a:rPr>
                <a:t>r</a:t>
              </a:r>
              <a:r>
                <a:rPr lang="en-US" dirty="0" err="1"/>
                <a:t>RT</a:t>
              </a:r>
              <a:r>
                <a:rPr lang="en-US" dirty="0"/>
                <a:t>(1 + A</a:t>
              </a:r>
              <a:r>
                <a:rPr lang="en-US" baseline="-25000" dirty="0"/>
                <a:t>2</a:t>
              </a:r>
              <a:r>
                <a:rPr lang="en-US" dirty="0"/>
                <a:t> </a:t>
              </a:r>
              <a:r>
                <a:rPr lang="en-US" dirty="0">
                  <a:latin typeface="Symbol" pitchFamily="2" charset="2"/>
                </a:rPr>
                <a:t>r</a:t>
              </a:r>
              <a:r>
                <a:rPr lang="en-US" dirty="0"/>
                <a:t> + A</a:t>
              </a:r>
              <a:r>
                <a:rPr lang="en-US" baseline="-25000" dirty="0"/>
                <a:t>3</a:t>
              </a:r>
              <a:r>
                <a:rPr lang="en-US" dirty="0"/>
                <a:t> </a:t>
              </a:r>
              <a:r>
                <a:rPr lang="en-US" dirty="0">
                  <a:latin typeface="Symbol" pitchFamily="2" charset="2"/>
                </a:rPr>
                <a:t>r</a:t>
              </a:r>
              <a:r>
                <a:rPr lang="en-US" baseline="30000" dirty="0"/>
                <a:t>2</a:t>
              </a:r>
              <a:r>
                <a:rPr lang="en-US" dirty="0"/>
                <a:t> + A</a:t>
              </a:r>
              <a:r>
                <a:rPr lang="en-US" baseline="-25000" dirty="0"/>
                <a:t>4</a:t>
              </a:r>
              <a:r>
                <a:rPr lang="en-US" dirty="0"/>
                <a:t> </a:t>
              </a:r>
              <a:r>
                <a:rPr lang="en-US" dirty="0">
                  <a:latin typeface="Symbol" pitchFamily="2" charset="2"/>
                </a:rPr>
                <a:t>r</a:t>
              </a:r>
              <a:r>
                <a:rPr lang="en-US" baseline="30000" dirty="0"/>
                <a:t>3</a:t>
              </a:r>
              <a:r>
                <a:rPr lang="en-US" dirty="0"/>
                <a:t> + …)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A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second virial coefficient and reflects binary interactions in a mean field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comparison with the Van der Waals equation of state where </a:t>
              </a:r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= 1/</a:t>
              </a:r>
              <a:r>
                <a:rPr lang="en-US" dirty="0">
                  <a:latin typeface="Symbol" pitchFamily="2" charset="2"/>
                  <a:cs typeface="Calibri" panose="020F0502020204030204" pitchFamily="34" charset="0"/>
                </a:rPr>
                <a:t>r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  <a:r>
                <a:rPr lang="en-US" dirty="0"/>
                <a:t> = b – a/RT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“b” is the “excluded volume” and “a” is the attractive interaction potential for B’s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13CB46-C8DA-B841-B42E-F6326F48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7775" y="4889909"/>
              <a:ext cx="2057400" cy="889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5BD3B81-D7E3-4E4D-841D-0C7EFC43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74" y="5804678"/>
            <a:ext cx="2640247" cy="730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853518-A10A-674D-BD41-B0FA000E23DC}"/>
              </a:ext>
            </a:extLst>
          </p:cNvPr>
          <p:cNvSpPr txBox="1"/>
          <p:nvPr/>
        </p:nvSpPr>
        <p:spPr>
          <a:xfrm>
            <a:off x="319776" y="5987464"/>
            <a:ext cx="356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P/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 = energy ~ 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dirty="0" err="1"/>
              <a:t>RT</a:t>
            </a:r>
            <a:r>
              <a:rPr lang="en-US" dirty="0"/>
              <a:t> A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r(</a:t>
            </a:r>
            <a:r>
              <a:rPr lang="en-US" dirty="0"/>
              <a:t>RT b – a) </a:t>
            </a:r>
          </a:p>
        </p:txBody>
      </p:sp>
    </p:spTree>
    <p:extLst>
      <p:ext uri="{BB962C8B-B14F-4D97-AF65-F5344CB8AC3E}">
        <p14:creationId xmlns:p14="http://schemas.microsoft.com/office/powerpoint/2010/main" val="408566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CDAF4-510E-B24B-8FFD-861E927A58CD}"/>
              </a:ext>
            </a:extLst>
          </p:cNvPr>
          <p:cNvSpPr txBox="1"/>
          <p:nvPr/>
        </p:nvSpPr>
        <p:spPr>
          <a:xfrm>
            <a:off x="1987922" y="383132"/>
            <a:ext cx="855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Virial Coefficient Approach for Weak Interactions (Mean Field)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D3B81-D7E3-4E4D-841D-0C7EFC43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58" y="1392794"/>
            <a:ext cx="2640247" cy="730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853518-A10A-674D-BD41-B0FA000E23DC}"/>
              </a:ext>
            </a:extLst>
          </p:cNvPr>
          <p:cNvSpPr txBox="1"/>
          <p:nvPr/>
        </p:nvSpPr>
        <p:spPr>
          <a:xfrm>
            <a:off x="2677660" y="1575580"/>
            <a:ext cx="352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P/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 = energy ~ 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dirty="0" err="1"/>
              <a:t>RT</a:t>
            </a:r>
            <a:r>
              <a:rPr lang="en-US" dirty="0"/>
              <a:t> A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r(</a:t>
            </a:r>
            <a:r>
              <a:rPr lang="en-US" dirty="0"/>
              <a:t>RT b – a)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D5E8-8EB9-1D4C-A109-44C3392EB407}"/>
              </a:ext>
            </a:extLst>
          </p:cNvPr>
          <p:cNvSpPr txBox="1"/>
          <p:nvPr/>
        </p:nvSpPr>
        <p:spPr>
          <a:xfrm>
            <a:off x="2809842" y="2442908"/>
            <a:ext cx="3013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Dilute: Ideal behavior, there are no interactions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Semi-Dilute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 Ideal/critical point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  Miscible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 Immiscible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a/(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Ideal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&lt; a/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Miscible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&gt; a/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Immiscible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65821-923E-0E44-AF21-CE3760F8ED3E}"/>
              </a:ext>
            </a:extLst>
          </p:cNvPr>
          <p:cNvSpPr txBox="1"/>
          <p:nvPr/>
        </p:nvSpPr>
        <p:spPr>
          <a:xfrm>
            <a:off x="6872175" y="2485483"/>
            <a:ext cx="2698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Dilute: Ideal behavior, there are no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Semi-dilute</a:t>
            </a:r>
          </a:p>
          <a:p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= 0  Ideal</a:t>
            </a:r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&lt; 0 Miscible</a:t>
            </a:r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&gt; 0 Immiscible</a:t>
            </a:r>
          </a:p>
          <a:p>
            <a:pPr marL="285750" indent="-285750">
              <a:buFont typeface="Symbol" pitchFamily="2" charset="2"/>
              <a:buChar char="W"/>
            </a:pPr>
            <a:endParaRPr lang="en-US" dirty="0"/>
          </a:p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Miscible</a:t>
            </a:r>
          </a:p>
          <a:p>
            <a:r>
              <a:rPr lang="en-US" dirty="0"/>
              <a:t>T &lt;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Immiscible</a:t>
            </a:r>
          </a:p>
        </p:txBody>
      </p:sp>
    </p:spTree>
    <p:extLst>
      <p:ext uri="{BB962C8B-B14F-4D97-AF65-F5344CB8AC3E}">
        <p14:creationId xmlns:p14="http://schemas.microsoft.com/office/powerpoint/2010/main" val="107639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1934384" y="491408"/>
            <a:ext cx="908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How to deal with more than (h(r) or g(r)) binary interactions c(r)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2F9E-B960-364C-8F18-F2994E65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8"/>
          <a:stretch/>
        </p:blipFill>
        <p:spPr>
          <a:xfrm>
            <a:off x="2211432" y="1729148"/>
            <a:ext cx="4368800" cy="36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6495-3FF6-A446-9C99-395D0F03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97" y="2492804"/>
            <a:ext cx="5067300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D6B4D-C47E-7E44-A622-1D27ADC45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679" y="3331004"/>
            <a:ext cx="7988300" cy="153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31CF0-0D78-2F49-908A-F2A1C4185B17}"/>
              </a:ext>
            </a:extLst>
          </p:cNvPr>
          <p:cNvSpPr txBox="1"/>
          <p:nvPr/>
        </p:nvSpPr>
        <p:spPr>
          <a:xfrm>
            <a:off x="2317679" y="2108482"/>
            <a:ext cx="25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Function, h(r)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932-90FE-9F4E-8379-6DA5B4D02407}"/>
              </a:ext>
            </a:extLst>
          </p:cNvPr>
          <p:cNvSpPr txBox="1"/>
          <p:nvPr/>
        </p:nvSpPr>
        <p:spPr>
          <a:xfrm>
            <a:off x="7358475" y="2134282"/>
            <a:ext cx="277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recursive relationship.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closure relationship to find a solution.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6D77A-1D5F-2643-AA92-DE9617A2547B}"/>
              </a:ext>
            </a:extLst>
          </p:cNvPr>
          <p:cNvSpPr txBox="1"/>
          <p:nvPr/>
        </p:nvSpPr>
        <p:spPr>
          <a:xfrm>
            <a:off x="2317678" y="5059573"/>
            <a:ext cx="7134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Closure relationships:  Random Phase Approximation (RPA) </a:t>
            </a:r>
            <a:r>
              <a:rPr lang="en-US" sz="2000" dirty="0">
                <a:latin typeface="Symbol" pitchFamily="2" charset="2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0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Percus-Yevick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(complex)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Born-Green Approximation (simpler)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5409F-4FCA-B3E8-BE01-6082D96D1C8D}"/>
              </a:ext>
            </a:extLst>
          </p:cNvPr>
          <p:cNvSpPr txBox="1"/>
          <p:nvPr/>
        </p:nvSpPr>
        <p:spPr>
          <a:xfrm>
            <a:off x="4763193" y="4455622"/>
            <a:ext cx="2377440" cy="482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8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64405" y="177253"/>
            <a:ext cx="57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 (Specific Interactions)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2F9E-B960-364C-8F18-F2994E65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8"/>
          <a:stretch/>
        </p:blipFill>
        <p:spPr>
          <a:xfrm>
            <a:off x="1164740" y="869969"/>
            <a:ext cx="4368800" cy="36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6495-3FF6-A446-9C99-395D0F03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05" y="1633625"/>
            <a:ext cx="50673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31CF0-0D78-2F49-908A-F2A1C4185B17}"/>
              </a:ext>
            </a:extLst>
          </p:cNvPr>
          <p:cNvSpPr txBox="1"/>
          <p:nvPr/>
        </p:nvSpPr>
        <p:spPr>
          <a:xfrm>
            <a:off x="1270987" y="1249303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Function, h(r)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932-90FE-9F4E-8379-6DA5B4D02407}"/>
              </a:ext>
            </a:extLst>
          </p:cNvPr>
          <p:cNvSpPr txBox="1"/>
          <p:nvPr/>
        </p:nvSpPr>
        <p:spPr>
          <a:xfrm>
            <a:off x="6590765" y="1633625"/>
            <a:ext cx="476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recursive relationship.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closure relationship to find a solution.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4CA39-01E1-DB25-1774-2CB956FF5E00}"/>
              </a:ext>
            </a:extLst>
          </p:cNvPr>
          <p:cNvSpPr txBox="1"/>
          <p:nvPr/>
        </p:nvSpPr>
        <p:spPr>
          <a:xfrm>
            <a:off x="1270987" y="2518502"/>
            <a:ext cx="683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of the OZ function; a convolution becomes a product.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DE5DEB-55BB-3F9E-3365-999BB66A5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805" y="3025637"/>
            <a:ext cx="4152900" cy="647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F97671-DD61-E7EC-A836-12A948CC3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987" y="3925964"/>
            <a:ext cx="7772400" cy="1219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112396-83B1-CD4C-349A-3BCA8CCBC4EA}"/>
              </a:ext>
            </a:extLst>
          </p:cNvPr>
          <p:cNvSpPr txBox="1"/>
          <p:nvPr/>
        </p:nvSpPr>
        <p:spPr>
          <a:xfrm>
            <a:off x="660216" y="5112669"/>
            <a:ext cx="10693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of a structural correlation function is the scattered intensity which is composed of a form factor F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and a structure factor S(q).  If we measure a dilute system with no correlations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and if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I(q) = S(q) F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= S(q)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f/f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assume a model for c(k) and calculate S(q) = I(q)/I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/f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Structure factor (the peak part of scattering)</a:t>
            </a:r>
          </a:p>
        </p:txBody>
      </p:sp>
    </p:spTree>
    <p:extLst>
      <p:ext uri="{BB962C8B-B14F-4D97-AF65-F5344CB8AC3E}">
        <p14:creationId xmlns:p14="http://schemas.microsoft.com/office/powerpoint/2010/main" val="53520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3D0F6-39A7-3044-92BE-C87D7D14F04B}"/>
              </a:ext>
            </a:extLst>
          </p:cNvPr>
          <p:cNvSpPr txBox="1"/>
          <p:nvPr/>
        </p:nvSpPr>
        <p:spPr>
          <a:xfrm>
            <a:off x="4478336" y="218306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E638F-08BA-E04B-988B-791A2592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92" y="989475"/>
            <a:ext cx="39878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037F6-417D-6A4F-AD1F-7728DCD04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030" y="1268875"/>
            <a:ext cx="5024003" cy="2930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B5D3A-7A47-E04A-B6FB-84A97C20E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36" y="1634414"/>
            <a:ext cx="55245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02AD7-1580-254F-89D0-7E18A2D14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33" y="2675814"/>
            <a:ext cx="582930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DEF93-71ED-F24F-AF48-A5161FD52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403" y="3661750"/>
            <a:ext cx="3302000" cy="9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5FF92-F347-FD43-BB29-8C32E3078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942" y="4822114"/>
            <a:ext cx="36195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4A5395-FF1D-4749-9EBB-59605426B6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792" y="5377350"/>
            <a:ext cx="8788400" cy="134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0A5036-0933-4941-A340-5CC30BEB61C1}"/>
              </a:ext>
            </a:extLst>
          </p:cNvPr>
          <p:cNvSpPr txBox="1"/>
          <p:nvPr/>
        </p:nvSpPr>
        <p:spPr>
          <a:xfrm>
            <a:off x="5481659" y="4821082"/>
            <a:ext cx="25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Sterling’s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0817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4C25A-BE59-E045-A201-7F8CACAAB285}"/>
              </a:ext>
            </a:extLst>
          </p:cNvPr>
          <p:cNvSpPr txBox="1"/>
          <p:nvPr/>
        </p:nvSpPr>
        <p:spPr>
          <a:xfrm>
            <a:off x="4961744" y="314793"/>
            <a:ext cx="18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BDC23-395E-A248-A7DF-310E8E9A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5" y="776458"/>
            <a:ext cx="7967456" cy="5844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00E33-9AD3-A846-A68B-486D80D9700C}"/>
              </a:ext>
            </a:extLst>
          </p:cNvPr>
          <p:cNvSpPr txBox="1"/>
          <p:nvPr/>
        </p:nvSpPr>
        <p:spPr>
          <a:xfrm>
            <a:off x="8962869" y="724039"/>
            <a:ext cx="2698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Dilute: Ideal behavior, there are no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Semi-dilute: weak or strong interactions are possible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weak interactions the system can be treated with a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field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No correlation is observed, we can use the second virial coefficient and Hildebrand Model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strong interactions we need to use detailed information about interactions,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other models</a:t>
            </a:r>
          </a:p>
        </p:txBody>
      </p:sp>
    </p:spTree>
    <p:extLst>
      <p:ext uri="{BB962C8B-B14F-4D97-AF65-F5344CB8AC3E}">
        <p14:creationId xmlns:p14="http://schemas.microsoft.com/office/powerpoint/2010/main" val="2790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64405" y="177253"/>
            <a:ext cx="57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 (Specific Interactions)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2F9E-B960-364C-8F18-F2994E65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8"/>
          <a:stretch/>
        </p:blipFill>
        <p:spPr>
          <a:xfrm>
            <a:off x="1164740" y="869969"/>
            <a:ext cx="4368800" cy="36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6495-3FF6-A446-9C99-395D0F03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6" y="1708500"/>
            <a:ext cx="50673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31CF0-0D78-2F49-908A-F2A1C4185B17}"/>
              </a:ext>
            </a:extLst>
          </p:cNvPr>
          <p:cNvSpPr txBox="1"/>
          <p:nvPr/>
        </p:nvSpPr>
        <p:spPr>
          <a:xfrm>
            <a:off x="1270987" y="1249303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Function, h(r)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932-90FE-9F4E-8379-6DA5B4D02407}"/>
              </a:ext>
            </a:extLst>
          </p:cNvPr>
          <p:cNvSpPr txBox="1"/>
          <p:nvPr/>
        </p:nvSpPr>
        <p:spPr>
          <a:xfrm>
            <a:off x="6590765" y="1633625"/>
            <a:ext cx="476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recursive relationship.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closure relationship to find a solution.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4CA39-01E1-DB25-1774-2CB956FF5E00}"/>
              </a:ext>
            </a:extLst>
          </p:cNvPr>
          <p:cNvSpPr txBox="1"/>
          <p:nvPr/>
        </p:nvSpPr>
        <p:spPr>
          <a:xfrm>
            <a:off x="1270987" y="2518502"/>
            <a:ext cx="528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Percus-Yevick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Closure.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16B2A-7429-CDE6-238F-79BF6652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672" y="2934511"/>
            <a:ext cx="4000500" cy="63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A1C2DD-C2B7-A07E-B053-33BACCB88E65}"/>
              </a:ext>
            </a:extLst>
          </p:cNvPr>
          <p:cNvSpPr txBox="1"/>
          <p:nvPr/>
        </p:nvSpPr>
        <p:spPr>
          <a:xfrm>
            <a:off x="2098942" y="3452776"/>
            <a:ext cx="562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RDF = Total RDF - RDF with no binary interaction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5AD21-95C6-8C6F-F7A5-4CE21A538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126" y="5210358"/>
            <a:ext cx="54610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ACE7B7-55C6-B700-A435-4EC3BDFCA06C}"/>
                  </a:ext>
                </a:extLst>
              </p:cNvPr>
              <p:cNvSpPr txBox="1"/>
              <p:nvPr/>
            </p:nvSpPr>
            <p:spPr>
              <a:xfrm>
                <a:off x="2189656" y="4275440"/>
                <a:ext cx="6936514" cy="1006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this in the OZ equation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 the RDF with no binary interactions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ACE7B7-55C6-B700-A435-4EC3BDFC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56" y="4275440"/>
                <a:ext cx="6936514" cy="1006494"/>
              </a:xfrm>
              <a:prstGeom prst="rect">
                <a:avLst/>
              </a:prstGeom>
              <a:blipFill>
                <a:blip r:embed="rId6"/>
                <a:stretch>
                  <a:fillRect l="-731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D690D88-1DF2-4C0F-DC78-F28F75D56DD1}"/>
              </a:ext>
            </a:extLst>
          </p:cNvPr>
          <p:cNvSpPr txBox="1"/>
          <p:nvPr/>
        </p:nvSpPr>
        <p:spPr>
          <a:xfrm>
            <a:off x="9492078" y="440935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 = h(r)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EDD81-85B7-366F-401D-F3B4F943E8A8}"/>
              </a:ext>
            </a:extLst>
          </p:cNvPr>
          <p:cNvSpPr txBox="1"/>
          <p:nvPr/>
        </p:nvSpPr>
        <p:spPr>
          <a:xfrm>
            <a:off x="3618599" y="379269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 or h(r)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BD6571-0761-8B07-5EC8-27C070532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068" y="1567343"/>
            <a:ext cx="5608922" cy="10683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5BF63C-E31E-8D89-21B4-6B2DC71A35F2}"/>
              </a:ext>
            </a:extLst>
          </p:cNvPr>
          <p:cNvSpPr txBox="1"/>
          <p:nvPr/>
        </p:nvSpPr>
        <p:spPr>
          <a:xfrm>
            <a:off x="2483942" y="6499279"/>
            <a:ext cx="7008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www.chemeurope.com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/encyclopedia/</a:t>
            </a:r>
            <a:r>
              <a:rPr lang="en-US" sz="1400" dirty="0" err="1"/>
              <a:t>Percus-Yevick_approximation.html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A2EE31-4A57-A320-346D-6835B02D18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6170" y="2654477"/>
            <a:ext cx="2778354" cy="5073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62C4AE-D333-DCF4-C056-15946DF39476}"/>
              </a:ext>
            </a:extLst>
          </p:cNvPr>
          <p:cNvSpPr txBox="1"/>
          <p:nvPr/>
        </p:nvSpPr>
        <p:spPr>
          <a:xfrm>
            <a:off x="7350385" y="2766836"/>
            <a:ext cx="18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correlation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A3DC1F-7685-60F7-34D4-EEF27BACD3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9101" y="3157218"/>
            <a:ext cx="2963563" cy="3108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094541-F1E6-E4E6-5A24-3D2467B8713A}"/>
              </a:ext>
            </a:extLst>
          </p:cNvPr>
          <p:cNvSpPr txBox="1"/>
          <p:nvPr/>
        </p:nvSpPr>
        <p:spPr>
          <a:xfrm>
            <a:off x="7393318" y="3092596"/>
            <a:ext cx="187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fun. without direct interactions</a:t>
            </a:r>
          </a:p>
        </p:txBody>
      </p:sp>
    </p:spTree>
    <p:extLst>
      <p:ext uri="{BB962C8B-B14F-4D97-AF65-F5344CB8AC3E}">
        <p14:creationId xmlns:p14="http://schemas.microsoft.com/office/powerpoint/2010/main" val="119155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804696" y="208145"/>
            <a:ext cx="6786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How to deal with more than binary interactions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87358-05BB-EAD0-83D9-FDF472295700}"/>
              </a:ext>
            </a:extLst>
          </p:cNvPr>
          <p:cNvSpPr txBox="1"/>
          <p:nvPr/>
        </p:nvSpPr>
        <p:spPr>
          <a:xfrm>
            <a:off x="2372896" y="658721"/>
            <a:ext cx="830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BBGKY hierarchy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Bogoliubov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-Born-Green-Kirkwood-Yvon)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58206-77CF-C378-040B-CFE33D3A6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54" y="1476254"/>
            <a:ext cx="44577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EC16AF-145B-E532-6493-796218C4AE67}"/>
              </a:ext>
            </a:extLst>
          </p:cNvPr>
          <p:cNvSpPr txBox="1"/>
          <p:nvPr/>
        </p:nvSpPr>
        <p:spPr>
          <a:xfrm>
            <a:off x="6043749" y="1340155"/>
            <a:ext cx="504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in position,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momentum,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particle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AFB7DB-A8B8-0220-C9B7-CA7C68EF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78" y="2340417"/>
            <a:ext cx="5334000" cy="1130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312C2F-ADC2-4F9C-ADEB-1BDE78B3D568}"/>
              </a:ext>
            </a:extLst>
          </p:cNvPr>
          <p:cNvSpPr txBox="1"/>
          <p:nvPr/>
        </p:nvSpPr>
        <p:spPr>
          <a:xfrm>
            <a:off x="7461732" y="2674734"/>
            <a:ext cx="262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Liouville Equation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EF181B-9FFB-4048-966C-4F24F08A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454" y="3662048"/>
            <a:ext cx="3911600" cy="1028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EBE955-E62D-5067-C7A5-7C3B8FB5ED1E}"/>
              </a:ext>
            </a:extLst>
          </p:cNvPr>
          <p:cNvSpPr txBox="1"/>
          <p:nvPr/>
        </p:nvSpPr>
        <p:spPr>
          <a:xfrm>
            <a:off x="6749426" y="3945565"/>
            <a:ext cx="351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acting on particle ”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B11034-BA5C-FBF1-2FDF-671F65249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436748"/>
            <a:ext cx="3860800" cy="50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DC59A6-926C-F4CA-8915-0AE9DD8A2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4987796"/>
            <a:ext cx="45720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96F3DA-5000-6326-68EC-25C59C647592}"/>
              </a:ext>
            </a:extLst>
          </p:cNvPr>
          <p:cNvSpPr txBox="1"/>
          <p:nvPr/>
        </p:nvSpPr>
        <p:spPr>
          <a:xfrm>
            <a:off x="1193800" y="5470723"/>
            <a:ext cx="980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the Liouville Equation yields a chain of equations relating binary interactions with ternary interactions; ternary interactions with quaternary interactions etc.  This cannot be solved unless a model is used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s+1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7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64405" y="177253"/>
            <a:ext cx="57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 (Specific Interactions)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2F9E-B960-364C-8F18-F2994E65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8"/>
          <a:stretch/>
        </p:blipFill>
        <p:spPr>
          <a:xfrm>
            <a:off x="1164740" y="869969"/>
            <a:ext cx="4368800" cy="36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6495-3FF6-A446-9C99-395D0F03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05" y="1633625"/>
            <a:ext cx="5067300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D6B4D-C47E-7E44-A622-1D27ADC45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987" y="2471825"/>
            <a:ext cx="7988300" cy="153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31CF0-0D78-2F49-908A-F2A1C4185B17}"/>
              </a:ext>
            </a:extLst>
          </p:cNvPr>
          <p:cNvSpPr txBox="1"/>
          <p:nvPr/>
        </p:nvSpPr>
        <p:spPr>
          <a:xfrm>
            <a:off x="1270987" y="1249303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Function, h(r)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932-90FE-9F4E-8379-6DA5B4D02407}"/>
              </a:ext>
            </a:extLst>
          </p:cNvPr>
          <p:cNvSpPr txBox="1"/>
          <p:nvPr/>
        </p:nvSpPr>
        <p:spPr>
          <a:xfrm>
            <a:off x="6590765" y="1633625"/>
            <a:ext cx="476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recursive relationship.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closure relationship to find a solution.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6D77A-1D5F-2643-AA92-DE9617A2547B}"/>
              </a:ext>
            </a:extLst>
          </p:cNvPr>
          <p:cNvSpPr txBox="1"/>
          <p:nvPr/>
        </p:nvSpPr>
        <p:spPr>
          <a:xfrm>
            <a:off x="1164740" y="4200394"/>
            <a:ext cx="663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Closure relationships: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Phase Approximation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(RPA)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Percus-Yevick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Approximation; Born-Green Approximation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E500EC-887E-E145-A6F4-CD5345174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0" y="4967952"/>
            <a:ext cx="4158043" cy="892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A9AEE-EEEA-3E42-A190-0F149FA16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129" y="4991298"/>
            <a:ext cx="3951512" cy="845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B1F938-F74F-B44C-BBC2-210E18A30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060" y="5981463"/>
            <a:ext cx="4036587" cy="7525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7F18BD-1BCD-7042-AF5B-D4D939EB98EE}"/>
              </a:ext>
            </a:extLst>
          </p:cNvPr>
          <p:cNvSpPr txBox="1"/>
          <p:nvPr/>
        </p:nvSpPr>
        <p:spPr>
          <a:xfrm>
            <a:off x="7794885" y="431524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 = h(r)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B2EA12-83AE-E54F-84CB-C397A6A897AF}"/>
              </a:ext>
            </a:extLst>
          </p:cNvPr>
          <p:cNvGrpSpPr/>
          <p:nvPr/>
        </p:nvGrpSpPr>
        <p:grpSpPr>
          <a:xfrm>
            <a:off x="5533540" y="6089596"/>
            <a:ext cx="5024017" cy="536318"/>
            <a:chOff x="5533540" y="6089596"/>
            <a:chExt cx="5024017" cy="536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5FF180-703B-4449-B4B8-6F164ABE6371}"/>
                </a:ext>
              </a:extLst>
            </p:cNvPr>
            <p:cNvSpPr txBox="1"/>
            <p:nvPr/>
          </p:nvSpPr>
          <p:spPr>
            <a:xfrm>
              <a:off x="5533540" y="6143610"/>
              <a:ext cx="3557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a square well potential: A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070F43-6612-0844-B5C1-0A1A547F8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2285" y="6089596"/>
              <a:ext cx="2145272" cy="536318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8B18B68-E0B9-DC47-B12B-147D5D6C6D24}"/>
              </a:ext>
            </a:extLst>
          </p:cNvPr>
          <p:cNvSpPr/>
          <p:nvPr/>
        </p:nvSpPr>
        <p:spPr>
          <a:xfrm>
            <a:off x="5724487" y="5708709"/>
            <a:ext cx="3571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dirty="0" err="1"/>
              <a:t>RT</a:t>
            </a:r>
            <a:r>
              <a:rPr lang="en-US" dirty="0"/>
              <a:t>(1 + 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baseline="30000" dirty="0"/>
              <a:t>3</a:t>
            </a:r>
            <a:r>
              <a:rPr lang="en-US" dirty="0"/>
              <a:t> + …) </a:t>
            </a:r>
          </a:p>
        </p:txBody>
      </p:sp>
    </p:spTree>
    <p:extLst>
      <p:ext uri="{BB962C8B-B14F-4D97-AF65-F5344CB8AC3E}">
        <p14:creationId xmlns:p14="http://schemas.microsoft.com/office/powerpoint/2010/main" val="1666055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23082" y="494675"/>
            <a:ext cx="261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Strong Interactions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7E38FB-2F6D-9443-B557-BCC32121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596900"/>
            <a:ext cx="82423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10B8D-112C-BD4F-852A-173F1E2A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22400"/>
            <a:ext cx="7315200" cy="401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9E10E-9107-CA40-8065-6DBFB3F27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665" y="501650"/>
            <a:ext cx="4036587" cy="752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D581C-1940-1A12-BB42-CCA64DE42A76}"/>
              </a:ext>
            </a:extLst>
          </p:cNvPr>
          <p:cNvSpPr txBox="1"/>
          <p:nvPr/>
        </p:nvSpPr>
        <p:spPr>
          <a:xfrm>
            <a:off x="931794" y="2677803"/>
            <a:ext cx="2745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S(q)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I(q)/(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(q)) Structure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55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23082" y="494675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52EF9-D308-BF42-8D13-EA270090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65" y="1796562"/>
            <a:ext cx="3086100" cy="3086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B455D4-3A75-7746-9021-F0905657B3A2}"/>
              </a:ext>
            </a:extLst>
          </p:cNvPr>
          <p:cNvGrpSpPr/>
          <p:nvPr/>
        </p:nvGrpSpPr>
        <p:grpSpPr>
          <a:xfrm>
            <a:off x="4635500" y="1377462"/>
            <a:ext cx="6718300" cy="3505200"/>
            <a:chOff x="4635500" y="1377462"/>
            <a:chExt cx="6718300" cy="3505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99A7CA-BA8E-954D-8C6C-6B3D184E6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0" y="1377462"/>
              <a:ext cx="6718300" cy="3505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029E1B-F6AF-194F-9191-51D5BA433AA9}"/>
                </a:ext>
              </a:extLst>
            </p:cNvPr>
            <p:cNvSpPr txBox="1"/>
            <p:nvPr/>
          </p:nvSpPr>
          <p:spPr>
            <a:xfrm rot="5400000">
              <a:off x="6840416" y="2945396"/>
              <a:ext cx="1374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 Atom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C53BC9-BDAE-8740-B386-BA497E9C41C9}"/>
                </a:ext>
              </a:extLst>
            </p:cNvPr>
            <p:cNvSpPr txBox="1"/>
            <p:nvPr/>
          </p:nvSpPr>
          <p:spPr>
            <a:xfrm rot="5400000">
              <a:off x="7209748" y="3052368"/>
              <a:ext cx="1374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Side Atom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60B89C-CCE5-1242-96E6-CBD3DE29C05C}"/>
                </a:ext>
              </a:extLst>
            </p:cNvPr>
            <p:cNvSpPr txBox="1"/>
            <p:nvPr/>
          </p:nvSpPr>
          <p:spPr>
            <a:xfrm rot="5400000">
              <a:off x="8134593" y="2945724"/>
              <a:ext cx="222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Body Diagonal Atom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F72959-9A50-8F4C-9929-A28E741B744D}"/>
                </a:ext>
              </a:extLst>
            </p:cNvPr>
            <p:cNvSpPr txBox="1"/>
            <p:nvPr/>
          </p:nvSpPr>
          <p:spPr>
            <a:xfrm rot="5400000">
              <a:off x="7557007" y="2945396"/>
              <a:ext cx="223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Face Diagonal Atom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89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23082" y="494675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374D85-47F8-9A4B-833B-C59516A79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261"/>
            <a:ext cx="12192000" cy="38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885919" y="1163519"/>
            <a:ext cx="26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A1041-6BD2-124D-93A0-0BDC32AB672C}"/>
              </a:ext>
            </a:extLst>
          </p:cNvPr>
          <p:cNvSpPr txBox="1"/>
          <p:nvPr/>
        </p:nvSpPr>
        <p:spPr>
          <a:xfrm>
            <a:off x="4285350" y="1163519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7A6D9-B8D4-DF4A-A9FA-81FCE0F50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7" t="1507" r="1655" b="7464"/>
          <a:stretch/>
        </p:blipFill>
        <p:spPr>
          <a:xfrm>
            <a:off x="7647709" y="1014154"/>
            <a:ext cx="4064924" cy="4209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25BC-B2AC-CC47-9858-2031FA0AF36D}"/>
              </a:ext>
            </a:extLst>
          </p:cNvPr>
          <p:cNvSpPr txBox="1"/>
          <p:nvPr/>
        </p:nvSpPr>
        <p:spPr>
          <a:xfrm flipH="1">
            <a:off x="8279476" y="5328401"/>
            <a:ext cx="28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I(</a:t>
            </a:r>
            <a:r>
              <a:rPr lang="en-US" b="1" dirty="0" err="1"/>
              <a:t>q,</a:t>
            </a:r>
            <a:r>
              <a:rPr lang="en-US" b="1" dirty="0" err="1">
                <a:latin typeface="Symbol" pitchFamily="2" charset="2"/>
              </a:rPr>
              <a:t>f</a:t>
            </a:r>
            <a:r>
              <a:rPr lang="en-US" b="1" dirty="0"/>
              <a:t>) = I(q,</a:t>
            </a:r>
            <a:r>
              <a:rPr lang="en-US" b="1" dirty="0">
                <a:latin typeface="Symbol" pitchFamily="2" charset="2"/>
              </a:rPr>
              <a:t>f</a:t>
            </a:r>
            <a:r>
              <a:rPr lang="en-US" b="1" baseline="-25000" dirty="0"/>
              <a:t>0</a:t>
            </a:r>
            <a:r>
              <a:rPr lang="en-US" b="1" dirty="0"/>
              <a:t>) S(</a:t>
            </a:r>
            <a:r>
              <a:rPr lang="en-US" b="1" dirty="0" err="1"/>
              <a:t>q,</a:t>
            </a:r>
            <a:r>
              <a:rPr lang="en-US" b="1" dirty="0" err="1">
                <a:latin typeface="Symbol" pitchFamily="2" charset="2"/>
              </a:rPr>
              <a:t>f</a:t>
            </a:r>
            <a:r>
              <a:rPr lang="en-US" b="1" dirty="0"/>
              <a:t>) </a:t>
            </a:r>
            <a:r>
              <a:rPr lang="en-US" b="1" dirty="0">
                <a:latin typeface="Symbol" pitchFamily="2" charset="2"/>
              </a:rPr>
              <a:t>f</a:t>
            </a:r>
            <a:r>
              <a:rPr lang="en-US" b="1" dirty="0"/>
              <a:t>/</a:t>
            </a:r>
            <a:r>
              <a:rPr lang="en-US" b="1" dirty="0">
                <a:latin typeface="Symbol" pitchFamily="2" charset="2"/>
              </a:rPr>
              <a:t>f</a:t>
            </a:r>
            <a:r>
              <a:rPr lang="en-US" b="1" baseline="-25000" dirty="0"/>
              <a:t>0</a:t>
            </a:r>
          </a:p>
          <a:p>
            <a:endParaRPr lang="en-US" b="1" dirty="0"/>
          </a:p>
          <a:p>
            <a:r>
              <a:rPr lang="en-US" b="1" dirty="0"/>
              <a:t>	A</a:t>
            </a:r>
            <a:r>
              <a:rPr lang="en-US" b="1" baseline="-25000" dirty="0"/>
              <a:t>2</a:t>
            </a:r>
            <a:r>
              <a:rPr lang="en-US" b="1" dirty="0"/>
              <a:t> ~ </a:t>
            </a:r>
            <a:r>
              <a:rPr lang="en-US" b="1" i="1" dirty="0">
                <a:latin typeface="Symbol" pitchFamily="2" charset="2"/>
              </a:rPr>
              <a:t>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CD2D30-7F58-7546-8435-8431DE12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2"/>
          <a:stretch/>
        </p:blipFill>
        <p:spPr>
          <a:xfrm>
            <a:off x="3584251" y="1795549"/>
            <a:ext cx="3539757" cy="3454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61FAEA-51D5-4745-87F5-895540E13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47" y="1746244"/>
            <a:ext cx="3440004" cy="3553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D02A3C-1902-8B40-B133-6C91C53A8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566" y="5786328"/>
            <a:ext cx="4036587" cy="7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2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4A3E8-9224-E44E-BC5D-28101306127D}"/>
              </a:ext>
            </a:extLst>
          </p:cNvPr>
          <p:cNvSpPr txBox="1"/>
          <p:nvPr/>
        </p:nvSpPr>
        <p:spPr>
          <a:xfrm>
            <a:off x="709490" y="712754"/>
            <a:ext cx="109579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There are many models, the book mentions the Quasi-Chemical Model which is used in </a:t>
            </a:r>
            <a:r>
              <a:rPr lang="en-US" b="1" dirty="0" err="1"/>
              <a:t>Calphad</a:t>
            </a:r>
            <a:r>
              <a:rPr lang="en-US" b="1" dirty="0"/>
              <a:t> and </a:t>
            </a:r>
            <a:r>
              <a:rPr lang="en-US" b="1" dirty="0" err="1"/>
              <a:t>ThermoCalc</a:t>
            </a:r>
            <a:endParaRPr lang="en-US" b="1" dirty="0"/>
          </a:p>
          <a:p>
            <a:r>
              <a:rPr lang="en-US" b="1" dirty="0"/>
              <a:t>Elliot and Lira give a reasonable discussion of various models in Chapters 7, 11, 12</a:t>
            </a:r>
          </a:p>
          <a:p>
            <a:r>
              <a:rPr lang="en-US" b="1" dirty="0"/>
              <a:t>Chapter 7</a:t>
            </a:r>
          </a:p>
          <a:p>
            <a:r>
              <a:rPr lang="en-US" b="1" u="sng" dirty="0"/>
              <a:t>Van der Waals</a:t>
            </a:r>
            <a:r>
              <a:rPr lang="en-US" b="1" dirty="0"/>
              <a:t>:  Includes excluded volume, ”b”, and attractive interaction “a”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u="sng" dirty="0"/>
              <a:t>Peng-Robinson</a:t>
            </a:r>
            <a:r>
              <a:rPr lang="en-US" b="1" dirty="0"/>
              <a:t>: Attractive interaction term is more complicated and includes the acentric factor </a:t>
            </a:r>
            <a:r>
              <a:rPr lang="en-US" b="1" dirty="0">
                <a:latin typeface="Symbol" pitchFamily="2" charset="2"/>
              </a:rPr>
              <a:t>w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”a” has a temperature dependence.</a:t>
            </a:r>
          </a:p>
          <a:p>
            <a:endParaRPr lang="en-US" b="1" dirty="0">
              <a:latin typeface="Symbol" pitchFamily="2" charset="2"/>
            </a:endParaRPr>
          </a:p>
          <a:p>
            <a:endParaRPr lang="en-US" b="1" dirty="0">
              <a:latin typeface="Symbol" pitchFamily="2" charset="2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These equations have a cubic form: </a:t>
            </a:r>
            <a:endParaRPr lang="en-US" b="1" dirty="0">
              <a:latin typeface="Symbol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E88F6-84D3-5449-9B38-64A4465507D2}"/>
              </a:ext>
            </a:extLst>
          </p:cNvPr>
          <p:cNvSpPr txBox="1"/>
          <p:nvPr/>
        </p:nvSpPr>
        <p:spPr>
          <a:xfrm>
            <a:off x="2639965" y="150283"/>
            <a:ext cx="771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for Interactions Based on a Mean Field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43A9A-5145-F844-AF31-5453A547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31" y="1924055"/>
            <a:ext cx="1521956" cy="347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BA22F-2B76-B54B-BA8F-7A3E540B4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43" y="1817919"/>
            <a:ext cx="2502693" cy="559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93EFC-F309-414B-BD16-208AD4EE9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636" y="3006167"/>
            <a:ext cx="1998646" cy="493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B322A-4770-2E48-BEB8-83B2C540E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279" y="2733606"/>
            <a:ext cx="3914870" cy="834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83AE4-91B5-2F48-9BAD-8B6CC1679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395" y="3971123"/>
            <a:ext cx="4243754" cy="42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534D1-9011-7B4F-BACD-E626FE4E2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7722" y="3866728"/>
            <a:ext cx="1444869" cy="584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134D4-A483-1A4C-81BB-1D710703A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223" y="4329917"/>
            <a:ext cx="2407479" cy="25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5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3D0F6-39A7-3044-92BE-C87D7D14F04B}"/>
              </a:ext>
            </a:extLst>
          </p:cNvPr>
          <p:cNvSpPr txBox="1"/>
          <p:nvPr/>
        </p:nvSpPr>
        <p:spPr>
          <a:xfrm>
            <a:off x="4402136" y="314295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037F6-417D-6A4F-AD1F-7728DCD0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030" y="1268875"/>
            <a:ext cx="5024003" cy="2930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3C05F-9C94-D54B-9553-8C326054D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67" y="2461159"/>
            <a:ext cx="4165600" cy="5461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273D242-132A-F142-80D0-6BD8335EBC42}"/>
              </a:ext>
            </a:extLst>
          </p:cNvPr>
          <p:cNvGrpSpPr/>
          <p:nvPr/>
        </p:nvGrpSpPr>
        <p:grpSpPr>
          <a:xfrm>
            <a:off x="871967" y="1746139"/>
            <a:ext cx="4457882" cy="502210"/>
            <a:chOff x="473603" y="1240529"/>
            <a:chExt cx="4457882" cy="5022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4A5395-FF1D-4749-9EBB-59605426B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222" t="48625" r="5679" b="17013"/>
            <a:stretch/>
          </p:blipFill>
          <p:spPr>
            <a:xfrm>
              <a:off x="1495312" y="1279026"/>
              <a:ext cx="3436173" cy="4625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64DFEB-D346-EA4C-AF65-BCDD24331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9354" b="62694"/>
            <a:stretch/>
          </p:blipFill>
          <p:spPr>
            <a:xfrm>
              <a:off x="473603" y="1240529"/>
              <a:ext cx="935649" cy="50221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3F2DE08-2621-7F42-BAE4-2261AD68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17" y="3081943"/>
            <a:ext cx="6146800" cy="111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30E1C2-A43E-2B46-828E-3F01C93E9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67" y="4360037"/>
            <a:ext cx="4267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80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BDD9C-5C3C-9C44-AE3C-0A7850BE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2784073"/>
            <a:ext cx="6541479" cy="2140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A4DD10-3BB6-7D47-B1F2-BB4638B96949}"/>
              </a:ext>
            </a:extLst>
          </p:cNvPr>
          <p:cNvSpPr txBox="1"/>
          <p:nvPr/>
        </p:nvSpPr>
        <p:spPr>
          <a:xfrm>
            <a:off x="1504249" y="522637"/>
            <a:ext cx="452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core model for Van der Waals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6D752-0CDE-C848-BB3A-A2F25213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93" y="1202837"/>
            <a:ext cx="1521956" cy="347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C5520-CEC9-334A-83AD-D19E9D2420B9}"/>
              </a:ext>
            </a:extLst>
          </p:cNvPr>
          <p:cNvSpPr txBox="1"/>
          <p:nvPr/>
        </p:nvSpPr>
        <p:spPr>
          <a:xfrm>
            <a:off x="3015761" y="1180908"/>
            <a:ext cx="314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PV/RT = 1/(1-b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) – (a/RT) </a:t>
            </a:r>
            <a:r>
              <a:rPr lang="en-US" dirty="0">
                <a:latin typeface="Symbol" pitchFamily="2" charset="2"/>
              </a:rPr>
              <a:t>r</a:t>
            </a:r>
            <a:endParaRPr lang="en-US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4FC80-AC99-984B-B98F-1A78DF7E2B6E}"/>
              </a:ext>
            </a:extLst>
          </p:cNvPr>
          <p:cNvSpPr txBox="1"/>
          <p:nvPr/>
        </p:nvSpPr>
        <p:spPr>
          <a:xfrm>
            <a:off x="7596554" y="747791"/>
            <a:ext cx="398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Molecular Dynamics (o) for Hard Spheres E&amp;W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DDC1F-410D-2147-AD39-BEBCC06FA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346" y="1616320"/>
            <a:ext cx="4357427" cy="47400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EDB30-ECCF-9F99-F0F3-A0BCC41AB897}"/>
              </a:ext>
            </a:extLst>
          </p:cNvPr>
          <p:cNvSpPr txBox="1"/>
          <p:nvPr/>
        </p:nvSpPr>
        <p:spPr>
          <a:xfrm>
            <a:off x="601804" y="2148675"/>
            <a:ext cx="549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core no attractive interaction, </a:t>
            </a:r>
            <a:r>
              <a:rPr lang="en-US" sz="2400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latin typeface="Symbol" pitchFamily="2" charset="2"/>
                <a:cs typeface="Times New Roman" panose="02020603050405020304" pitchFamily="18" charset="0"/>
              </a:rPr>
              <a:t>r</a:t>
            </a:r>
            <a:endParaRPr lang="en-US" sz="2400" dirty="0">
              <a:latin typeface="Symbol" pitchFamily="2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78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87C5E-F91F-0F42-8291-CB8F83005306}"/>
              </a:ext>
            </a:extLst>
          </p:cNvPr>
          <p:cNvSpPr txBox="1"/>
          <p:nvPr/>
        </p:nvSpPr>
        <p:spPr>
          <a:xfrm>
            <a:off x="3265851" y="763651"/>
            <a:ext cx="431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Margulis one-parameter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84A70-11EE-C94B-BA7D-5EC0717EB4BE}"/>
              </a:ext>
            </a:extLst>
          </p:cNvPr>
          <p:cNvSpPr txBox="1"/>
          <p:nvPr/>
        </p:nvSpPr>
        <p:spPr>
          <a:xfrm>
            <a:off x="3534508" y="298938"/>
            <a:ext cx="264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Elliot and Lira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223B-15FF-BB49-9A54-E865C4B04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034" y="1400950"/>
            <a:ext cx="12827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5CFEA-02AD-514F-83DF-4B2577131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19"/>
          <a:stretch/>
        </p:blipFill>
        <p:spPr>
          <a:xfrm>
            <a:off x="7251238" y="1400950"/>
            <a:ext cx="1879350" cy="730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7AC50-BA45-E345-9AAF-F28C96861387}"/>
              </a:ext>
            </a:extLst>
          </p:cNvPr>
          <p:cNvSpPr txBox="1"/>
          <p:nvPr/>
        </p:nvSpPr>
        <p:spPr>
          <a:xfrm flipH="1">
            <a:off x="7251238" y="1216284"/>
            <a:ext cx="25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EF541-F2D2-2A4C-8A54-97825CADA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615" y="2093576"/>
            <a:ext cx="1364624" cy="358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2FDE7B-F5D7-2D45-AD8F-DC7175B5675A}"/>
              </a:ext>
            </a:extLst>
          </p:cNvPr>
          <p:cNvSpPr txBox="1"/>
          <p:nvPr/>
        </p:nvSpPr>
        <p:spPr>
          <a:xfrm>
            <a:off x="3265851" y="2451621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Margulis acid-base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CDFE4-E32F-7348-98B6-8615C1153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338" y="2952803"/>
            <a:ext cx="3939931" cy="25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CC233-98ED-6046-89C5-9F30A33F9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76" y="3372061"/>
            <a:ext cx="6488723" cy="3166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E645B-3ED9-0448-A005-5E538D71A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931" y="3344500"/>
            <a:ext cx="3389044" cy="374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77CA59-24F0-5D4D-93E0-39CDE0212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214" y="3890530"/>
            <a:ext cx="4811592" cy="27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87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1876B-CCEC-9E4D-93EB-82F98DD9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88" y="645257"/>
            <a:ext cx="4902688" cy="726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806AD-9596-B54C-A333-F52D8734E513}"/>
              </a:ext>
            </a:extLst>
          </p:cNvPr>
          <p:cNvSpPr txBox="1"/>
          <p:nvPr/>
        </p:nvSpPr>
        <p:spPr>
          <a:xfrm>
            <a:off x="2781277" y="131693"/>
            <a:ext cx="698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Redlich-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Kister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(asymmetric phase diagrams)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FBA1E-F921-C64D-9E51-58E63371E452}"/>
              </a:ext>
            </a:extLst>
          </p:cNvPr>
          <p:cNvSpPr txBox="1"/>
          <p:nvPr/>
        </p:nvSpPr>
        <p:spPr>
          <a:xfrm>
            <a:off x="3671361" y="1743408"/>
            <a:ext cx="412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Two-parameter Margulis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F351B-9E19-0F45-B758-75FA75E6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88" y="2317587"/>
            <a:ext cx="3274158" cy="87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97AB2-599D-7D4D-95DB-1DE390F65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665" y="2627615"/>
            <a:ext cx="2158512" cy="2581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64C5FD-7529-374C-BD73-FD66CD1FDE26}"/>
              </a:ext>
            </a:extLst>
          </p:cNvPr>
          <p:cNvGrpSpPr/>
          <p:nvPr/>
        </p:nvGrpSpPr>
        <p:grpSpPr>
          <a:xfrm>
            <a:off x="9191380" y="2596075"/>
            <a:ext cx="498231" cy="289683"/>
            <a:chOff x="6289431" y="3930494"/>
            <a:chExt cx="1177681" cy="685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C06B3A-23D5-FB46-B25C-37D807D94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9431" y="3930494"/>
              <a:ext cx="685800" cy="685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67CA91-EC43-394F-9307-49CF322F2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912" y="3994973"/>
              <a:ext cx="584200" cy="4572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2C2F1-0C61-484C-B17E-129BD5E1C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51" y="3362569"/>
            <a:ext cx="3509108" cy="438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41556F-F6F3-6344-8F2B-97C132F746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420" y="3251679"/>
            <a:ext cx="3106615" cy="475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753BBF-0ACF-E648-8514-1035C490EE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0692" y="3952287"/>
            <a:ext cx="4934438" cy="608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C71B3C-3614-064C-9682-B14D176E9B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0782" y="4664708"/>
            <a:ext cx="7334258" cy="2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9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46D02-EC69-E843-9BBD-C1D86760AA8F}"/>
              </a:ext>
            </a:extLst>
          </p:cNvPr>
          <p:cNvSpPr txBox="1"/>
          <p:nvPr/>
        </p:nvSpPr>
        <p:spPr>
          <a:xfrm>
            <a:off x="2945423" y="430823"/>
            <a:ext cx="312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7BBF2-8C6D-974D-B904-6C969D80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136911"/>
            <a:ext cx="1254369" cy="78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B26C7-1DC3-0B48-AA95-8D886049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762" y="1139934"/>
            <a:ext cx="4705838" cy="828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90574-CD69-4240-B1C1-2BFFC470A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927" y="1658895"/>
            <a:ext cx="2557096" cy="57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B93B-36B0-8544-A0D5-3EA4EA00C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705" y="261814"/>
            <a:ext cx="2057400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8DC64-E67F-9C41-A035-54CE5417C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547" y="2891094"/>
            <a:ext cx="2208032" cy="37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76749-4AD3-9D45-A32C-65B2E804A80B}"/>
              </a:ext>
            </a:extLst>
          </p:cNvPr>
          <p:cNvSpPr txBox="1"/>
          <p:nvPr/>
        </p:nvSpPr>
        <p:spPr>
          <a:xfrm>
            <a:off x="2197100" y="2420616"/>
            <a:ext cx="344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E24BA-0455-264C-B7C7-9957C8573947}"/>
              </a:ext>
            </a:extLst>
          </p:cNvPr>
          <p:cNvSpPr txBox="1"/>
          <p:nvPr/>
        </p:nvSpPr>
        <p:spPr>
          <a:xfrm>
            <a:off x="6751516" y="2491446"/>
            <a:ext cx="72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0312B-6B0E-424E-A6D5-5DE67E3DB305}"/>
              </a:ext>
            </a:extLst>
          </p:cNvPr>
          <p:cNvSpPr txBox="1"/>
          <p:nvPr/>
        </p:nvSpPr>
        <p:spPr>
          <a:xfrm flipH="1">
            <a:off x="7907997" y="2491446"/>
            <a:ext cx="2017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 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U + PV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U + PV – 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= U – 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DD151-E6CF-2843-9967-131187EDD7B5}"/>
              </a:ext>
            </a:extLst>
          </p:cNvPr>
          <p:cNvSpPr txBox="1"/>
          <p:nvPr/>
        </p:nvSpPr>
        <p:spPr>
          <a:xfrm>
            <a:off x="2601547" y="3330382"/>
            <a:ext cx="314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Ignore PV which is small G ~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A8F81F-3BD1-C746-ADD7-0688C7CFA614}"/>
              </a:ext>
            </a:extLst>
          </p:cNvPr>
          <p:cNvSpPr txBox="1"/>
          <p:nvPr/>
        </p:nvSpPr>
        <p:spPr>
          <a:xfrm>
            <a:off x="2601547" y="3724653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V ~ S ~ 0 then G = U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regular solution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1A3B97-6CD2-B24E-AFB8-753E0DB51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766" y="4349199"/>
            <a:ext cx="5859097" cy="8999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0D9145-98A2-2746-8BF0-FBC1759AD88E}"/>
              </a:ext>
            </a:extLst>
          </p:cNvPr>
          <p:cNvSpPr txBox="1"/>
          <p:nvPr/>
        </p:nvSpPr>
        <p:spPr>
          <a:xfrm>
            <a:off x="2550574" y="5213928"/>
            <a:ext cx="233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1C35ED-0959-3743-9CCE-6174F3E2C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0940" y="5586748"/>
            <a:ext cx="7594600" cy="116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0B513D-A9E1-4B76-E933-3520D858DF81}"/>
              </a:ext>
            </a:extLst>
          </p:cNvPr>
          <p:cNvSpPr txBox="1"/>
          <p:nvPr/>
        </p:nvSpPr>
        <p:spPr>
          <a:xfrm>
            <a:off x="9720470" y="2420616"/>
            <a:ext cx="2365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Symmetric Mean-Field Models there are two main problems, organizational entropy change on mixing and changes in volume on mixing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3CA7B-FC74-D2A3-C6C9-029B46FEA6CB}"/>
              </a:ext>
            </a:extLst>
          </p:cNvPr>
          <p:cNvSpPr txBox="1"/>
          <p:nvPr/>
        </p:nvSpPr>
        <p:spPr>
          <a:xfrm>
            <a:off x="9555600" y="1276153"/>
            <a:ext cx="236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11, 22, and 12 interactions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19FE79-10FC-72CD-0106-0396769C197D}"/>
              </a:ext>
            </a:extLst>
          </p:cNvPr>
          <p:cNvSpPr txBox="1"/>
          <p:nvPr/>
        </p:nvSpPr>
        <p:spPr>
          <a:xfrm>
            <a:off x="60518" y="5710019"/>
            <a:ext cx="236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Lattice sites do not have the same volume,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7195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AC0F9-B33F-D64A-80DC-215EADF7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642" y="1490348"/>
            <a:ext cx="6502400" cy="147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93349-BCFB-6B49-A4B7-8C584A62D0CB}"/>
              </a:ext>
            </a:extLst>
          </p:cNvPr>
          <p:cNvSpPr txBox="1"/>
          <p:nvPr/>
        </p:nvSpPr>
        <p:spPr>
          <a:xfrm>
            <a:off x="2383520" y="228690"/>
            <a:ext cx="233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FFE90-9796-C044-B7C9-E64E65B0F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886" y="601510"/>
            <a:ext cx="7594600" cy="116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94B87-57FF-D144-8710-51C2943CB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642" y="2629169"/>
            <a:ext cx="4686300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5C47D3-ED20-DB42-9D22-936F170EC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91" y="3822807"/>
            <a:ext cx="3340100" cy="165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B3862-6D73-2F4A-8146-FC4AC89D3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068" y="3778357"/>
            <a:ext cx="3289300" cy="173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F1087-A1FE-C343-99E4-E1BBBEC9C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92" y="5491907"/>
            <a:ext cx="9690100" cy="1320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F158DD-B280-5C51-9753-EED46605393E}"/>
              </a:ext>
            </a:extLst>
          </p:cNvPr>
          <p:cNvSpPr txBox="1"/>
          <p:nvPr/>
        </p:nvSpPr>
        <p:spPr>
          <a:xfrm>
            <a:off x="110214" y="2030027"/>
            <a:ext cx="236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asymmetry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3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93349-BCFB-6B49-A4B7-8C584A62D0CB}"/>
              </a:ext>
            </a:extLst>
          </p:cNvPr>
          <p:cNvSpPr txBox="1"/>
          <p:nvPr/>
        </p:nvSpPr>
        <p:spPr>
          <a:xfrm>
            <a:off x="2383520" y="228690"/>
            <a:ext cx="8177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Scatchard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-Hildebrand Theory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based on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Fraction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Mole Fraction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28C3DD-9BC7-5942-B2C1-AE6D0217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88" y="1060939"/>
            <a:ext cx="12065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76C761-FBD0-174B-8956-EDAEFF0C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896" y="1086339"/>
            <a:ext cx="1816100" cy="48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582D9E-71E8-C24B-8C55-5186CAB0D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052" y="116130"/>
            <a:ext cx="2557096" cy="574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D12B5F-207C-464C-B5BD-328452B5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3" y="1884485"/>
            <a:ext cx="11607800" cy="1295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378221-90C5-8443-9299-07999BE35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250" y="3386016"/>
            <a:ext cx="5930900" cy="736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5AA388-D5BC-FA49-94E5-68CA00761C70}"/>
              </a:ext>
            </a:extLst>
          </p:cNvPr>
          <p:cNvSpPr txBox="1"/>
          <p:nvPr/>
        </p:nvSpPr>
        <p:spPr>
          <a:xfrm flipH="1">
            <a:off x="4540005" y="4112086"/>
            <a:ext cx="288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pitchFamily="2" charset="2"/>
              </a:rPr>
              <a:t>d</a:t>
            </a:r>
            <a:r>
              <a:rPr lang="en-US" dirty="0"/>
              <a:t> = </a:t>
            </a:r>
            <a:r>
              <a:rPr lang="en-US" b="1" dirty="0"/>
              <a:t>Solubility Parameter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749E41-86A4-2E44-8663-8ED08365B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005" y="4550019"/>
            <a:ext cx="2819400" cy="102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920477-0C7D-E94D-8032-A6F67CC9B0E7}"/>
              </a:ext>
            </a:extLst>
          </p:cNvPr>
          <p:cNvSpPr txBox="1"/>
          <p:nvPr/>
        </p:nvSpPr>
        <p:spPr>
          <a:xfrm>
            <a:off x="7578969" y="4685485"/>
            <a:ext cx="17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Volume Fraction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ACBFB0-FCA4-3047-A03B-D74C04926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946" y="5159619"/>
            <a:ext cx="18669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A8DDBD-28A1-F34E-8462-474AE6320D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3394" y="5001590"/>
            <a:ext cx="3130062" cy="10091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A7BE7A-8400-8E4D-A5F6-D652D81501D5}"/>
              </a:ext>
            </a:extLst>
          </p:cNvPr>
          <p:cNvSpPr txBox="1"/>
          <p:nvPr/>
        </p:nvSpPr>
        <p:spPr>
          <a:xfrm>
            <a:off x="7578969" y="598701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Cohesive Energy Density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12389-7EDC-8413-26EF-96EA50E95631}"/>
              </a:ext>
            </a:extLst>
          </p:cNvPr>
          <p:cNvSpPr txBox="1"/>
          <p:nvPr/>
        </p:nvSpPr>
        <p:spPr>
          <a:xfrm>
            <a:off x="10367396" y="4618778"/>
            <a:ext cx="236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H – PV 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69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E42D8-E51D-064A-AB1B-728E8F51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84" y="0"/>
            <a:ext cx="8989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21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C674A-F85C-CC4E-AB24-E01EAFC6D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079750"/>
            <a:ext cx="6819900" cy="69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0069A-6B84-D24B-BB03-35CE70F645D8}"/>
              </a:ext>
            </a:extLst>
          </p:cNvPr>
          <p:cNvSpPr txBox="1"/>
          <p:nvPr/>
        </p:nvSpPr>
        <p:spPr>
          <a:xfrm>
            <a:off x="2383520" y="228690"/>
            <a:ext cx="417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Scatchard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-Hildebrand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B8FA4-A95A-304A-9EED-B4AA895E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38" y="3887177"/>
            <a:ext cx="4343400" cy="73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53498-7D08-5744-B7DC-5C2FA14E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938" y="4623777"/>
            <a:ext cx="4254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0069A-6B84-D24B-BB03-35CE70F645D8}"/>
              </a:ext>
            </a:extLst>
          </p:cNvPr>
          <p:cNvSpPr txBox="1"/>
          <p:nvPr/>
        </p:nvSpPr>
        <p:spPr>
          <a:xfrm>
            <a:off x="1125369" y="387464"/>
            <a:ext cx="677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Scatchard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-Hildebrand with Adjustable Parameter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6FBB0-CE5C-4E46-BB9C-809FA2EF5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1"/>
          <a:stretch/>
        </p:blipFill>
        <p:spPr>
          <a:xfrm>
            <a:off x="4036647" y="1213339"/>
            <a:ext cx="2870200" cy="653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B223B4-63C6-C648-8FD3-1DAAD0CA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11" y="2253273"/>
            <a:ext cx="6388100" cy="69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5D06F-259F-E642-806A-BE28BF323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570" y="3105969"/>
            <a:ext cx="6324600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FA8AA-5B5D-AB41-AC57-EE90F1D93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622" y="274904"/>
            <a:ext cx="2557096" cy="5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1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55B4-BF4B-484F-8E87-B1AC7BC51F39}"/>
              </a:ext>
            </a:extLst>
          </p:cNvPr>
          <p:cNvSpPr txBox="1"/>
          <p:nvPr/>
        </p:nvSpPr>
        <p:spPr>
          <a:xfrm>
            <a:off x="3854012" y="147237"/>
            <a:ext cx="478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Flory-Huggins Model for Polymers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B2ECC-4458-2C47-B709-A0B59488ADB5}"/>
              </a:ext>
            </a:extLst>
          </p:cNvPr>
          <p:cNvSpPr txBox="1"/>
          <p:nvPr/>
        </p:nvSpPr>
        <p:spPr>
          <a:xfrm>
            <a:off x="823182" y="806363"/>
            <a:ext cx="11368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Masses have no volume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molecules have excluded volume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available volume can be used to mix so the entropy of mixing should be modified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917CE-4474-B243-BB4E-A8C582FC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52" y="1977759"/>
            <a:ext cx="6062785" cy="1591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9955F-F586-6A4E-AB73-160192F200AA}"/>
              </a:ext>
            </a:extLst>
          </p:cNvPr>
          <p:cNvSpPr txBox="1"/>
          <p:nvPr/>
        </p:nvSpPr>
        <p:spPr>
          <a:xfrm>
            <a:off x="3842238" y="3558064"/>
            <a:ext cx="359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w</a:t>
            </a:r>
            <a:r>
              <a:rPr lang="en-US" b="1" dirty="0"/>
              <a:t> accounts for the available volume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F66BE-9AA4-A94D-B968-8DF16CF2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652" y="3861238"/>
            <a:ext cx="6484815" cy="62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35601F-BDB1-AF44-A827-420285A2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369" y="4624097"/>
            <a:ext cx="9220199" cy="1224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8D198-A76E-354E-9A52-57A658220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060" y="5772589"/>
            <a:ext cx="5819891" cy="7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5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7D894-DB54-A247-B0A7-BFF87B99C423}"/>
              </a:ext>
            </a:extLst>
          </p:cNvPr>
          <p:cNvSpPr txBox="1"/>
          <p:nvPr/>
        </p:nvSpPr>
        <p:spPr>
          <a:xfrm>
            <a:off x="3941680" y="193026"/>
            <a:ext cx="332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F02A3-0D76-1C4E-967F-63329305B496}"/>
              </a:ext>
            </a:extLst>
          </p:cNvPr>
          <p:cNvSpPr txBox="1"/>
          <p:nvPr/>
        </p:nvSpPr>
        <p:spPr>
          <a:xfrm flipH="1">
            <a:off x="1308295" y="1026942"/>
            <a:ext cx="855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number ”z” z = 6 for Cartesian Coordinates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66DE0-7AC5-A547-9D9A-012248F265C3}"/>
              </a:ext>
            </a:extLst>
          </p:cNvPr>
          <p:cNvSpPr txBox="1"/>
          <p:nvPr/>
        </p:nvSpPr>
        <p:spPr>
          <a:xfrm>
            <a:off x="1758461" y="1768525"/>
            <a:ext cx="100247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A-A contacts with an energy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has N sites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pairs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energy of pure A is 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atoms there 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pairwise interactions made up of 2 interactions for each A and one for each AB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754EF-0D9B-4C4A-A7AD-CBE34CDA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680" y="3533150"/>
            <a:ext cx="24384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8C496-F98C-7347-A9F4-75C260AB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380" y="4088780"/>
            <a:ext cx="41910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C94E4-0413-5340-89F2-3BF042BB3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880" y="4809510"/>
            <a:ext cx="41275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374D6-C663-3040-A6D0-718DF669A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380" y="5395912"/>
            <a:ext cx="6502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4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55B4-BF4B-484F-8E87-B1AC7BC51F39}"/>
              </a:ext>
            </a:extLst>
          </p:cNvPr>
          <p:cNvSpPr txBox="1"/>
          <p:nvPr/>
        </p:nvSpPr>
        <p:spPr>
          <a:xfrm>
            <a:off x="2383520" y="228690"/>
            <a:ext cx="478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Flory-Huggins Model for Polymers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5601F-BDB1-AF44-A827-420285A2C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96"/>
          <a:stretch/>
        </p:blipFill>
        <p:spPr>
          <a:xfrm>
            <a:off x="1257300" y="1080797"/>
            <a:ext cx="9220199" cy="457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7A11ED-C6B3-E64A-AFB2-F6816FBF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09900"/>
            <a:ext cx="97536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E14BD-99C6-984D-8865-9907D9CAC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31" y="3914531"/>
            <a:ext cx="29210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64B68B-A646-4142-A70E-2C8997B50054}"/>
              </a:ext>
            </a:extLst>
          </p:cNvPr>
          <p:cNvSpPr txBox="1"/>
          <p:nvPr/>
        </p:nvSpPr>
        <p:spPr>
          <a:xfrm>
            <a:off x="4606565" y="4732893"/>
            <a:ext cx="23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is polymer</a:t>
            </a:r>
          </a:p>
        </p:txBody>
      </p:sp>
    </p:spTree>
    <p:extLst>
      <p:ext uri="{BB962C8B-B14F-4D97-AF65-F5344CB8AC3E}">
        <p14:creationId xmlns:p14="http://schemas.microsoft.com/office/powerpoint/2010/main" val="2985025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55B4-BF4B-484F-8E87-B1AC7BC51F39}"/>
              </a:ext>
            </a:extLst>
          </p:cNvPr>
          <p:cNvSpPr txBox="1"/>
          <p:nvPr/>
        </p:nvSpPr>
        <p:spPr>
          <a:xfrm>
            <a:off x="2383520" y="228690"/>
            <a:ext cx="4320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Hydrogen Bonding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CD096-0202-7045-B2BA-6145FA655E6E}"/>
              </a:ext>
            </a:extLst>
          </p:cNvPr>
          <p:cNvSpPr/>
          <p:nvPr/>
        </p:nvSpPr>
        <p:spPr>
          <a:xfrm>
            <a:off x="2969397" y="651917"/>
            <a:ext cx="696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MOSCED Model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Separation of Cohesive Energy Density)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F614A-70A6-0D4E-94F8-3226FDDA6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7" y="1161311"/>
            <a:ext cx="6684108" cy="1671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6DC01-4D74-A14E-BC0E-946A92CA1379}"/>
              </a:ext>
            </a:extLst>
          </p:cNvPr>
          <p:cNvSpPr txBox="1"/>
          <p:nvPr/>
        </p:nvSpPr>
        <p:spPr>
          <a:xfrm>
            <a:off x="7332785" y="1096835"/>
            <a:ext cx="4688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the infinite dilution activity coefficient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used in another model to fit parameters at infinite dilution to the MOSCED model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Redlich-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below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19D2F-F6BB-D144-9C7E-5FAD40E1BA90}"/>
              </a:ext>
            </a:extLst>
          </p:cNvPr>
          <p:cNvSpPr txBox="1"/>
          <p:nvPr/>
        </p:nvSpPr>
        <p:spPr>
          <a:xfrm>
            <a:off x="2059382" y="2962318"/>
            <a:ext cx="3042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l</a:t>
            </a:r>
            <a:r>
              <a:rPr lang="en-US" baseline="-25000" dirty="0"/>
              <a:t>i</a:t>
            </a:r>
            <a:r>
              <a:rPr lang="en-US" dirty="0"/>
              <a:t> dispersion factor</a:t>
            </a:r>
          </a:p>
          <a:p>
            <a:r>
              <a:rPr lang="en-US" dirty="0" err="1">
                <a:latin typeface="Symbol" pitchFamily="2" charset="2"/>
              </a:rPr>
              <a:t>t</a:t>
            </a:r>
            <a:r>
              <a:rPr lang="en-US" baseline="-25000" dirty="0" err="1"/>
              <a:t>i</a:t>
            </a:r>
            <a:r>
              <a:rPr lang="en-US" dirty="0"/>
              <a:t> is the polarity</a:t>
            </a:r>
          </a:p>
          <a:p>
            <a:r>
              <a:rPr lang="en-US" dirty="0"/>
              <a:t>q</a:t>
            </a:r>
            <a:r>
              <a:rPr lang="en-US" baseline="-25000" dirty="0"/>
              <a:t>i</a:t>
            </a:r>
            <a:r>
              <a:rPr lang="en-US" dirty="0"/>
              <a:t> is .9 to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3ABE4-70DE-4448-88D3-EB4B372D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39" y="4115145"/>
            <a:ext cx="5138515" cy="2174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0D9F-D2C9-094C-9F2A-C4CF3D77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85" y="2832338"/>
            <a:ext cx="5628949" cy="37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80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55B4-BF4B-484F-8E87-B1AC7BC51F39}"/>
              </a:ext>
            </a:extLst>
          </p:cNvPr>
          <p:cNvSpPr txBox="1"/>
          <p:nvPr/>
        </p:nvSpPr>
        <p:spPr>
          <a:xfrm>
            <a:off x="2383520" y="228690"/>
            <a:ext cx="4320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Hydrogen Bonding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CD096-0202-7045-B2BA-6145FA655E6E}"/>
              </a:ext>
            </a:extLst>
          </p:cNvPr>
          <p:cNvSpPr/>
          <p:nvPr/>
        </p:nvSpPr>
        <p:spPr>
          <a:xfrm>
            <a:off x="2969397" y="651917"/>
            <a:ext cx="6744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SSCED Model (Simplified Separation of Cohesive Energy Density)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8F5FF-123B-2D4B-9B55-8BD2A870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34" y="1349821"/>
            <a:ext cx="61976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2CCA2-EEDC-E74F-AF58-379B6F3D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667" y="2272528"/>
            <a:ext cx="75692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B4B69-81BC-0D4C-B962-BE046CA1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0" y="3098800"/>
            <a:ext cx="3175000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94B34-42C3-D748-B979-414D52777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4598"/>
          <a:stretch/>
        </p:blipFill>
        <p:spPr>
          <a:xfrm>
            <a:off x="4120550" y="3872492"/>
            <a:ext cx="4025900" cy="11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4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DE240-AC39-1442-8D15-425C494641BD}"/>
              </a:ext>
            </a:extLst>
          </p:cNvPr>
          <p:cNvSpPr txBox="1"/>
          <p:nvPr/>
        </p:nvSpPr>
        <p:spPr>
          <a:xfrm>
            <a:off x="1675105" y="298896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Clustering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D5843-C574-AE42-81C3-816E9334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383"/>
            <a:ext cx="12192000" cy="284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E9B10-DA03-8D4E-AD95-C3AF2C197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17" y="4091056"/>
            <a:ext cx="2133600" cy="226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C366D-5905-D14A-A697-0FAB18D2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030" y="4091056"/>
            <a:ext cx="5930900" cy="43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B2101-FC6D-1449-9505-97D562A22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80" y="4581330"/>
            <a:ext cx="2450221" cy="106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A697A-0C16-AB4C-9D66-8126EDE25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029" y="4743313"/>
            <a:ext cx="2121812" cy="907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E47FF-869F-B84B-B4C5-7AE6B0ADF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609" y="5677076"/>
            <a:ext cx="5123690" cy="882028"/>
          </a:xfrm>
          <a:prstGeom prst="rect">
            <a:avLst/>
          </a:prstGeom>
        </p:spPr>
      </p:pic>
      <p:pic>
        <p:nvPicPr>
          <p:cNvPr id="10" name="Picture 2" descr="Powder mixture - Wikipedia">
            <a:extLst>
              <a:ext uri="{FF2B5EF4-FFF2-40B4-BE49-F238E27FC236}">
                <a16:creationId xmlns:a16="http://schemas.microsoft.com/office/drawing/2014/main" id="{BFDF6FAC-43BF-B28F-2BD1-37FCEE11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01" y="104394"/>
            <a:ext cx="3789998" cy="9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4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AB38C-88C1-E642-9EF9-D3743536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04" y="293524"/>
            <a:ext cx="7378700" cy="109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7097C-4B70-1643-B277-096B309D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02403"/>
            <a:ext cx="10210800" cy="119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1E821-ABDB-814D-BA25-236D975C6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59" y="2496647"/>
            <a:ext cx="4660900" cy="54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1C731-C2C0-3C4E-8DC9-A067F8D85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11305"/>
            <a:ext cx="12192000" cy="977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EE2DCD-4289-5A40-A4F2-27C2C45F135B}"/>
              </a:ext>
            </a:extLst>
          </p:cNvPr>
          <p:cNvSpPr txBox="1"/>
          <p:nvPr/>
        </p:nvSpPr>
        <p:spPr>
          <a:xfrm>
            <a:off x="3691783" y="4213077"/>
            <a:ext cx="21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Pure components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C03B4-F66A-234C-81AA-1361A5E7B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546" y="4582409"/>
            <a:ext cx="12192000" cy="908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965275-DDA5-9F43-892E-CB564AB91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46" y="5326259"/>
            <a:ext cx="12192000" cy="1068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93B487-79F3-3EC3-6CA3-E3CC7F90BB6F}"/>
              </a:ext>
            </a:extLst>
          </p:cNvPr>
          <p:cNvSpPr txBox="1"/>
          <p:nvPr/>
        </p:nvSpPr>
        <p:spPr>
          <a:xfrm>
            <a:off x="87310" y="28889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Clustering Models</a:t>
            </a:r>
          </a:p>
        </p:txBody>
      </p:sp>
    </p:spTree>
    <p:extLst>
      <p:ext uri="{BB962C8B-B14F-4D97-AF65-F5344CB8AC3E}">
        <p14:creationId xmlns:p14="http://schemas.microsoft.com/office/powerpoint/2010/main" val="1333733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E892E-48B6-3547-924B-B22BB103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827"/>
            <a:ext cx="12192000" cy="1068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806F6-01FC-704E-9F52-D228A3284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722" y="1733048"/>
            <a:ext cx="86360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2BAF2-B89B-8147-9985-932B07CCE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590" y="1372720"/>
            <a:ext cx="30226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6B04D1-ADF7-7343-898A-283C72BC2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838" y="3442792"/>
            <a:ext cx="90805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B4B5C-8DE6-4343-AD9B-64402E778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639" y="2642204"/>
            <a:ext cx="2158407" cy="891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7E1E72-D869-4C49-A027-D80DC3351AE4}"/>
              </a:ext>
            </a:extLst>
          </p:cNvPr>
          <p:cNvSpPr txBox="1"/>
          <p:nvPr/>
        </p:nvSpPr>
        <p:spPr>
          <a:xfrm>
            <a:off x="1478838" y="5118931"/>
            <a:ext cx="358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obtain </a:t>
            </a:r>
            <a:r>
              <a:rPr lang="en-US" dirty="0" err="1"/>
              <a:t>Helmholz</a:t>
            </a:r>
            <a:r>
              <a:rPr lang="en-US" dirty="0"/>
              <a:t> Free energy use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FCF4E-5F62-7A4D-933A-C2F48D50F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013" y="4917130"/>
            <a:ext cx="3696828" cy="895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79018F-86FD-2E47-A544-A64837959CD5}"/>
              </a:ext>
            </a:extLst>
          </p:cNvPr>
          <p:cNvSpPr txBox="1"/>
          <p:nvPr/>
        </p:nvSpPr>
        <p:spPr>
          <a:xfrm flipH="1">
            <a:off x="2694915" y="5812395"/>
            <a:ext cx="5714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 an expression for </a:t>
            </a:r>
            <a:r>
              <a:rPr lang="en-US" sz="2400" b="1" dirty="0">
                <a:latin typeface="Symbol" pitchFamily="2" charset="2"/>
              </a:rPr>
              <a:t>W</a:t>
            </a:r>
            <a:r>
              <a:rPr lang="en-US" sz="2400" b="1" dirty="0"/>
              <a:t> as a function of temperature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8A43C-82A2-BF4B-9E91-75FFE9C72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9062" y="5744849"/>
            <a:ext cx="824669" cy="873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F52866-E87C-7AFD-DFB3-7B368FC1B20F}"/>
              </a:ext>
            </a:extLst>
          </p:cNvPr>
          <p:cNvSpPr txBox="1"/>
          <p:nvPr/>
        </p:nvSpPr>
        <p:spPr>
          <a:xfrm>
            <a:off x="87310" y="28889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Clustering Models</a:t>
            </a:r>
          </a:p>
        </p:txBody>
      </p:sp>
    </p:spTree>
    <p:extLst>
      <p:ext uri="{BB962C8B-B14F-4D97-AF65-F5344CB8AC3E}">
        <p14:creationId xmlns:p14="http://schemas.microsoft.com/office/powerpoint/2010/main" val="3086046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BB918-DF3A-0144-8C2E-79014FA9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627"/>
            <a:ext cx="12192000" cy="62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84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1A892-74CA-0A40-8ED6-3337D90C1DCB}"/>
              </a:ext>
            </a:extLst>
          </p:cNvPr>
          <p:cNvSpPr txBox="1"/>
          <p:nvPr/>
        </p:nvSpPr>
        <p:spPr>
          <a:xfrm>
            <a:off x="4495087" y="282012"/>
            <a:ext cx="246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Wilson’s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DC020-FF95-2B49-AE9B-9F100CFB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07" y="850425"/>
            <a:ext cx="8712200" cy="139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2FC2EF-41E4-1948-AF75-D32C120E1988}"/>
              </a:ext>
            </a:extLst>
          </p:cNvPr>
          <p:cNvSpPr txBox="1"/>
          <p:nvPr/>
        </p:nvSpPr>
        <p:spPr>
          <a:xfrm>
            <a:off x="2803020" y="2547902"/>
            <a:ext cx="36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8F58D-8BC0-3645-A2C7-01968D324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403" y="2247425"/>
            <a:ext cx="824669" cy="873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64C04-F99E-EB46-B7BC-32191079B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3210081"/>
            <a:ext cx="12166600" cy="13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37BC9-6A8D-3144-A0D2-E87A735C3235}"/>
              </a:ext>
            </a:extLst>
          </p:cNvPr>
          <p:cNvSpPr txBox="1"/>
          <p:nvPr/>
        </p:nvSpPr>
        <p:spPr>
          <a:xfrm>
            <a:off x="3392680" y="4441696"/>
            <a:ext cx="558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activation energies 1 around 2 and 2 around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334CC-899E-174C-8D17-0EF0F6C56A9C}"/>
              </a:ext>
            </a:extLst>
          </p:cNvPr>
          <p:cNvSpPr txBox="1"/>
          <p:nvPr/>
        </p:nvSpPr>
        <p:spPr>
          <a:xfrm>
            <a:off x="4054133" y="4811028"/>
            <a:ext cx="35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G ~ A  (PV is insignificant)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B0A08-ED24-7543-8496-9F4C3EEEE90E}"/>
              </a:ext>
            </a:extLst>
          </p:cNvPr>
          <p:cNvSpPr txBox="1"/>
          <p:nvPr/>
        </p:nvSpPr>
        <p:spPr>
          <a:xfrm>
            <a:off x="1473303" y="5480837"/>
            <a:ext cx="516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G into a residual (energetic) contribution that vanishes at T =&gt; ∞ and a combinatorial (size and shape) contribution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CA65F-A728-6651-E4B6-884372D6B5BC}"/>
              </a:ext>
            </a:extLst>
          </p:cNvPr>
          <p:cNvSpPr txBox="1"/>
          <p:nvPr/>
        </p:nvSpPr>
        <p:spPr>
          <a:xfrm>
            <a:off x="7135738" y="296805"/>
            <a:ext cx="36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701624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B9D27-E08F-4A49-A412-E9F56379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2" y="167778"/>
            <a:ext cx="12166600" cy="1308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F9937-BB94-7945-8236-C3470020AC68}"/>
              </a:ext>
            </a:extLst>
          </p:cNvPr>
          <p:cNvSpPr txBox="1"/>
          <p:nvPr/>
        </p:nvSpPr>
        <p:spPr>
          <a:xfrm>
            <a:off x="3469592" y="1399393"/>
            <a:ext cx="558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activation energies 1 around 2 and 2 around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A8EC4-8295-9A4F-B629-7DBB71789268}"/>
              </a:ext>
            </a:extLst>
          </p:cNvPr>
          <p:cNvSpPr txBox="1"/>
          <p:nvPr/>
        </p:nvSpPr>
        <p:spPr>
          <a:xfrm>
            <a:off x="4131045" y="1768725"/>
            <a:ext cx="35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G ~ A  (PV is insignificant)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9099-E663-2D48-A06E-5228D9A60C5B}"/>
              </a:ext>
            </a:extLst>
          </p:cNvPr>
          <p:cNvSpPr txBox="1"/>
          <p:nvPr/>
        </p:nvSpPr>
        <p:spPr>
          <a:xfrm>
            <a:off x="2657912" y="2613862"/>
            <a:ext cx="705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G into a residual (energetic) contribution that vanishes at T =&gt; ∞ and a combinatorial (size and shape) contribution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3FDBB-AE08-3F45-A94F-BA7E2E69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9" y="3553040"/>
            <a:ext cx="109474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0118C-E7B7-254A-98D8-CE05EFC6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215" y="4450674"/>
            <a:ext cx="8293100" cy="101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5AD66A-1E3E-8D4A-A83E-F7002AC002C0}"/>
              </a:ext>
            </a:extLst>
          </p:cNvPr>
          <p:cNvSpPr txBox="1"/>
          <p:nvPr/>
        </p:nvSpPr>
        <p:spPr>
          <a:xfrm>
            <a:off x="3691783" y="5554766"/>
            <a:ext cx="550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Flory’s expression for the combinatorial contribution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D59AD-5D5C-9408-B0FA-3E6736AFABBE}"/>
              </a:ext>
            </a:extLst>
          </p:cNvPr>
          <p:cNvSpPr txBox="1"/>
          <p:nvPr/>
        </p:nvSpPr>
        <p:spPr>
          <a:xfrm>
            <a:off x="4659138" y="0"/>
            <a:ext cx="246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Wilson’s Equation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E2734-CCE3-6807-6ABF-3D8FBDD1028C}"/>
              </a:ext>
            </a:extLst>
          </p:cNvPr>
          <p:cNvSpPr txBox="1"/>
          <p:nvPr/>
        </p:nvSpPr>
        <p:spPr>
          <a:xfrm>
            <a:off x="7121030" y="7234"/>
            <a:ext cx="36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4983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407A8-48C4-E74E-AC36-62A698CD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677"/>
            <a:ext cx="12192000" cy="1230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7A604-B086-354C-8117-E81996C5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2273935"/>
            <a:ext cx="6997700" cy="1092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384544-BD74-094C-9104-5F57F1BFA0D0}"/>
              </a:ext>
            </a:extLst>
          </p:cNvPr>
          <p:cNvGrpSpPr/>
          <p:nvPr/>
        </p:nvGrpSpPr>
        <p:grpSpPr>
          <a:xfrm>
            <a:off x="4021627" y="3366135"/>
            <a:ext cx="4011419" cy="1397000"/>
            <a:chOff x="1645896" y="3207080"/>
            <a:chExt cx="4011419" cy="1397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53AC64-1660-3042-891A-642090C94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6125"/>
            <a:stretch/>
          </p:blipFill>
          <p:spPr>
            <a:xfrm>
              <a:off x="1645896" y="3207080"/>
              <a:ext cx="2080070" cy="1397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5906E0-FA34-AB45-972A-B3FC667BF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116" r="1716"/>
            <a:stretch/>
          </p:blipFill>
          <p:spPr>
            <a:xfrm>
              <a:off x="3725966" y="3207080"/>
              <a:ext cx="1931349" cy="13970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157682C-90B8-EF45-B170-C9C841E3E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7" y="4838148"/>
            <a:ext cx="4529034" cy="629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2DC13-A12E-694B-B50D-150E7464B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493" y="4838148"/>
            <a:ext cx="4050707" cy="58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5E862B-D64D-8F40-9558-887B8B48B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663" y="5705326"/>
            <a:ext cx="1652543" cy="525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C1F383-8D45-9149-83A7-52A520F80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611" y="5570982"/>
            <a:ext cx="1851055" cy="659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8362F9-126D-9845-3BE7-85C108D7A3E1}"/>
              </a:ext>
            </a:extLst>
          </p:cNvPr>
          <p:cNvSpPr txBox="1"/>
          <p:nvPr/>
        </p:nvSpPr>
        <p:spPr>
          <a:xfrm>
            <a:off x="4495087" y="282012"/>
            <a:ext cx="246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Wilson’s Equation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1C464-8669-ACEF-BB67-EC9A6CF4F2D4}"/>
              </a:ext>
            </a:extLst>
          </p:cNvPr>
          <p:cNvSpPr txBox="1"/>
          <p:nvPr/>
        </p:nvSpPr>
        <p:spPr>
          <a:xfrm>
            <a:off x="7067371" y="226211"/>
            <a:ext cx="36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7351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7D894-DB54-A247-B0A7-BFF87B99C423}"/>
              </a:ext>
            </a:extLst>
          </p:cNvPr>
          <p:cNvSpPr txBox="1"/>
          <p:nvPr/>
        </p:nvSpPr>
        <p:spPr>
          <a:xfrm>
            <a:off x="3941680" y="193026"/>
            <a:ext cx="332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374D6-C663-3040-A6D0-718DF669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75" y="992724"/>
            <a:ext cx="650240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1DA45-2AAE-4F48-B6E5-04D31B2E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65" y="2425914"/>
            <a:ext cx="3213100" cy="69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E548CD-3416-8E4A-BBAF-F241DFF1D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525" y="3083134"/>
            <a:ext cx="29464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8CCC86-5CED-854B-A60C-4C789957B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325" y="3705434"/>
            <a:ext cx="3873500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143307-0B93-1B46-9138-603DD2CA8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800" y="4484911"/>
            <a:ext cx="7442200" cy="1130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D07440-3325-654F-8AD9-B7C43CEE3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5489471"/>
            <a:ext cx="60960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4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C1366-4D6B-E34F-98C6-8B514578388A}"/>
              </a:ext>
            </a:extLst>
          </p:cNvPr>
          <p:cNvSpPr txBox="1"/>
          <p:nvPr/>
        </p:nvSpPr>
        <p:spPr>
          <a:xfrm>
            <a:off x="3546504" y="299104"/>
            <a:ext cx="514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Non-Random Two Liquid Model (NRTL)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C3C38-36C4-B446-AEFD-CCBE027E8B9F}"/>
              </a:ext>
            </a:extLst>
          </p:cNvPr>
          <p:cNvSpPr txBox="1"/>
          <p:nvPr/>
        </p:nvSpPr>
        <p:spPr>
          <a:xfrm>
            <a:off x="2196268" y="749525"/>
            <a:ext cx="846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U + PV –ST  if you ignore PV and ST and say G ~ U then an integration isn’t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73AF7-6619-8540-BC72-F9C7C33D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612"/>
            <a:ext cx="12192000" cy="297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10AE1-82F7-DD48-82EC-27C2BA85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2" y="4231761"/>
            <a:ext cx="59436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67A18A-CB66-914A-AE9B-CA8ACDAD3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05" y="5619956"/>
            <a:ext cx="4478574" cy="838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7A877-0B1F-0B4B-8A32-8174BCB7E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473947"/>
            <a:ext cx="4866233" cy="956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49258-16F2-5743-AB2B-507A3818BE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17"/>
          <a:stretch/>
        </p:blipFill>
        <p:spPr>
          <a:xfrm>
            <a:off x="7495261" y="4595566"/>
            <a:ext cx="2394022" cy="491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8E5FE6-DAC1-5C47-AFA3-35766DA85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7427" y="4274014"/>
            <a:ext cx="1382326" cy="9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76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C1366-4D6B-E34F-98C6-8B514578388A}"/>
              </a:ext>
            </a:extLst>
          </p:cNvPr>
          <p:cNvSpPr txBox="1"/>
          <p:nvPr/>
        </p:nvSpPr>
        <p:spPr>
          <a:xfrm>
            <a:off x="3546504" y="76908"/>
            <a:ext cx="582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Universal Quasi-Chemical Model (UNIQUAC)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C3C38-36C4-B446-AEFD-CCBE027E8B9F}"/>
              </a:ext>
            </a:extLst>
          </p:cNvPr>
          <p:cNvSpPr txBox="1"/>
          <p:nvPr/>
        </p:nvSpPr>
        <p:spPr>
          <a:xfrm>
            <a:off x="2591289" y="532908"/>
            <a:ext cx="7311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area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volume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occur at surfaces     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surface area of component ”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1D7E6B-E173-3945-9379-FE6A41AD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68" y="1199445"/>
            <a:ext cx="7100902" cy="748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38E25F-8E99-3B4F-94AB-DEC4A3B05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13" y="2055615"/>
            <a:ext cx="11036300" cy="850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4BBC28-6586-9B4A-A9B6-3BF1F45A0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648" y="3038302"/>
            <a:ext cx="25146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07A8B7-59FD-2946-A6C0-13D2DAF7A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17" y="2906515"/>
            <a:ext cx="3289300" cy="63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E4C98A-E4CF-6E4A-9AEF-54CA769F2211}"/>
              </a:ext>
            </a:extLst>
          </p:cNvPr>
          <p:cNvSpPr txBox="1"/>
          <p:nvPr/>
        </p:nvSpPr>
        <p:spPr>
          <a:xfrm>
            <a:off x="8213629" y="3058863"/>
            <a:ext cx="222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Surface Area Fraction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1DCA5-A74E-2947-AE86-F742E5417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263" y="3684360"/>
            <a:ext cx="9728200" cy="82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AA5FDA-21AE-C846-BA08-64559D95B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2869" y="4410135"/>
            <a:ext cx="4634987" cy="475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788A84-FD5B-5A49-9DED-DB35493E6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51" y="4836666"/>
            <a:ext cx="10248900" cy="134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3EAC98-B4A7-FD46-BEEA-8A1DE5079D7B}"/>
              </a:ext>
            </a:extLst>
          </p:cNvPr>
          <p:cNvSpPr txBox="1"/>
          <p:nvPr/>
        </p:nvSpPr>
        <p:spPr>
          <a:xfrm>
            <a:off x="2370829" y="6147039"/>
            <a:ext cx="818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term accounts for non-spherical surface area effects on mixing (branched chains)</a:t>
            </a:r>
          </a:p>
        </p:txBody>
      </p:sp>
    </p:spTree>
    <p:extLst>
      <p:ext uri="{BB962C8B-B14F-4D97-AF65-F5344CB8AC3E}">
        <p14:creationId xmlns:p14="http://schemas.microsoft.com/office/powerpoint/2010/main" val="3548248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3700F-C86D-8942-9814-6E2DD642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846686"/>
            <a:ext cx="5283200" cy="196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6BB8E-2663-344C-8606-DDCA4B3C9ABB}"/>
              </a:ext>
            </a:extLst>
          </p:cNvPr>
          <p:cNvSpPr txBox="1"/>
          <p:nvPr/>
        </p:nvSpPr>
        <p:spPr>
          <a:xfrm>
            <a:off x="1640792" y="119637"/>
            <a:ext cx="1016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Guggenheim Modification to Universal Quasi-Chemical Model (UNIQUAC)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6F6A1-1B01-C446-8595-B6A06F55410F}"/>
              </a:ext>
            </a:extLst>
          </p:cNvPr>
          <p:cNvSpPr txBox="1"/>
          <p:nvPr/>
        </p:nvSpPr>
        <p:spPr>
          <a:xfrm>
            <a:off x="3887063" y="2895904"/>
            <a:ext cx="4850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is volume ratio, q is surface area ratio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obtained from group contribution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70801-2A07-7747-AC7A-13B31836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3899968"/>
            <a:ext cx="6096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7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23EA1-5794-ED42-858E-180211858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96" y="0"/>
            <a:ext cx="9174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2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04A45-A276-CA40-BE29-C71799FEA530}"/>
              </a:ext>
            </a:extLst>
          </p:cNvPr>
          <p:cNvSpPr txBox="1"/>
          <p:nvPr/>
        </p:nvSpPr>
        <p:spPr>
          <a:xfrm>
            <a:off x="2562100" y="348959"/>
            <a:ext cx="793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Functional Activity Coefficient Model (UNIFAC)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C2A03-2375-AA40-A721-5289D035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530" y="1004433"/>
            <a:ext cx="3721100" cy="59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AC889-F0D3-564C-A262-28C0540CCA23}"/>
              </a:ext>
            </a:extLst>
          </p:cNvPr>
          <p:cNvSpPr txBox="1"/>
          <p:nvPr/>
        </p:nvSpPr>
        <p:spPr>
          <a:xfrm>
            <a:off x="3250342" y="1942239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 term same as UNIQUAC (surface area based)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00916-A9AC-9B4F-A59B-493025AA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38" y="2339745"/>
            <a:ext cx="4934187" cy="346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1B6C74-4D29-8F4B-BE51-0E89ACF2AFF0}"/>
              </a:ext>
            </a:extLst>
          </p:cNvPr>
          <p:cNvSpPr txBox="1"/>
          <p:nvPr/>
        </p:nvSpPr>
        <p:spPr>
          <a:xfrm>
            <a:off x="3250342" y="2827898"/>
            <a:ext cx="676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term involves group contribution rather than whole molecule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35F09-5F1C-564C-AFB3-78908DEA8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338" y="3289860"/>
            <a:ext cx="6366617" cy="30664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E233B-05A1-644E-B512-1041A153758F}"/>
              </a:ext>
            </a:extLst>
          </p:cNvPr>
          <p:cNvSpPr txBox="1"/>
          <p:nvPr/>
        </p:nvSpPr>
        <p:spPr>
          <a:xfrm>
            <a:off x="1424066" y="25708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9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29D7-4996-B449-A6D6-0DB7B897FFF3}"/>
              </a:ext>
            </a:extLst>
          </p:cNvPr>
          <p:cNvSpPr txBox="1"/>
          <p:nvPr/>
        </p:nvSpPr>
        <p:spPr>
          <a:xfrm>
            <a:off x="3684895" y="464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with multiple sub-lattices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51257-3CA5-9E4D-8841-D0A3BA7BBE98}"/>
              </a:ext>
            </a:extLst>
          </p:cNvPr>
          <p:cNvSpPr txBox="1"/>
          <p:nvPr/>
        </p:nvSpPr>
        <p:spPr>
          <a:xfrm>
            <a:off x="4294050" y="1269363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NaCl-KBr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or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Spinels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92E28-AC0D-A342-BF95-44A3E58A1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355" y="2515787"/>
            <a:ext cx="5455812" cy="2820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0BB57-78B9-8E40-88C3-9E76DBF5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3" y="2209799"/>
            <a:ext cx="4615273" cy="3126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DEB0E-D754-8940-BE01-AF180947EA3C}"/>
              </a:ext>
            </a:extLst>
          </p:cNvPr>
          <p:cNvSpPr txBox="1"/>
          <p:nvPr/>
        </p:nvSpPr>
        <p:spPr>
          <a:xfrm>
            <a:off x="1392072" y="5661646"/>
            <a:ext cx="175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 sublattice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Anion sublattice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9D557-BEC3-4642-9ECC-6713AF9E5E63}"/>
              </a:ext>
            </a:extLst>
          </p:cNvPr>
          <p:cNvSpPr txBox="1"/>
          <p:nvPr/>
        </p:nvSpPr>
        <p:spPr>
          <a:xfrm flipH="1">
            <a:off x="7328847" y="5472752"/>
            <a:ext cx="233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Octahedral sublattice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Tetrahedral sublattice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5529B-79CA-894A-B5B6-E23EC6045494}"/>
              </a:ext>
            </a:extLst>
          </p:cNvPr>
          <p:cNvSpPr txBox="1"/>
          <p:nvPr/>
        </p:nvSpPr>
        <p:spPr>
          <a:xfrm>
            <a:off x="4080681" y="5384646"/>
            <a:ext cx="2579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 in the placement of Na+ and K+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Cl- and Br- leads to entropy</a:t>
            </a:r>
          </a:p>
        </p:txBody>
      </p:sp>
    </p:spTree>
    <p:extLst>
      <p:ext uri="{BB962C8B-B14F-4D97-AF65-F5344CB8AC3E}">
        <p14:creationId xmlns:p14="http://schemas.microsoft.com/office/powerpoint/2010/main" val="2637523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29D7-4996-B449-A6D6-0DB7B897FFF3}"/>
              </a:ext>
            </a:extLst>
          </p:cNvPr>
          <p:cNvSpPr txBox="1"/>
          <p:nvPr/>
        </p:nvSpPr>
        <p:spPr>
          <a:xfrm>
            <a:off x="3684895" y="464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with multiple sub-lattices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73C8C-00D3-8748-A191-5956040FA68C}"/>
              </a:ext>
            </a:extLst>
          </p:cNvPr>
          <p:cNvSpPr txBox="1"/>
          <p:nvPr/>
        </p:nvSpPr>
        <p:spPr>
          <a:xfrm>
            <a:off x="2442949" y="1078173"/>
            <a:ext cx="66268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 Model (Temkin Model)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Cations surrounded by anions in crystal and in the melt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Quasi-lattice approach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mixing of cations and anions on their respective sub-lattices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system AC and BC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1A06FD-BA91-814A-BBF8-7CAEF5DE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27" y="2509814"/>
            <a:ext cx="2247900" cy="35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1943C-4496-CA41-9E5C-CD9CA8C9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49" y="2984983"/>
            <a:ext cx="6388100" cy="92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90E728-D528-5E44-BDB4-CD01D0925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27" y="3921380"/>
            <a:ext cx="2857500" cy="77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E61825-8EAE-344A-8073-2984BBE4E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158" y="4950454"/>
            <a:ext cx="4127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8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29D7-4996-B449-A6D6-0DB7B897FFF3}"/>
              </a:ext>
            </a:extLst>
          </p:cNvPr>
          <p:cNvSpPr txBox="1"/>
          <p:nvPr/>
        </p:nvSpPr>
        <p:spPr>
          <a:xfrm>
            <a:off x="3684895" y="464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with multiple sub-lattices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73C8C-00D3-8748-A191-5956040FA68C}"/>
              </a:ext>
            </a:extLst>
          </p:cNvPr>
          <p:cNvSpPr txBox="1"/>
          <p:nvPr/>
        </p:nvSpPr>
        <p:spPr>
          <a:xfrm>
            <a:off x="2442949" y="1078173"/>
            <a:ext cx="8188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 (Temkin Model)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account for next nearest neighbor interactions since nearest neighbor interactions do not change, that is Na+ Cl- interactions, you need Na+ K+ interactions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nearest neighbor as well as next nearest neighbor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D9CDF-D2D7-854B-A624-9BF780D8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368" y="2282535"/>
            <a:ext cx="6337300" cy="85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07CCE-E8EF-E349-8F90-8FC337061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68" y="3385297"/>
            <a:ext cx="67183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F4BE7-24C4-4146-B774-A564318B81F4}"/>
              </a:ext>
            </a:extLst>
          </p:cNvPr>
          <p:cNvSpPr txBox="1"/>
          <p:nvPr/>
        </p:nvSpPr>
        <p:spPr>
          <a:xfrm>
            <a:off x="3152633" y="4544704"/>
            <a:ext cx="280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for regular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19AEB-787A-F647-BC5F-174DC9475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40" y="5047664"/>
            <a:ext cx="36576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12CDC0-4B6E-6A44-86A1-F7E4FEFCB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277" y="4589659"/>
            <a:ext cx="3949700" cy="104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BA6CB-11D3-4343-B081-F63965C48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368" y="5770231"/>
            <a:ext cx="3187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22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29D7-4996-B449-A6D6-0DB7B897FFF3}"/>
              </a:ext>
            </a:extLst>
          </p:cNvPr>
          <p:cNvSpPr txBox="1"/>
          <p:nvPr/>
        </p:nvSpPr>
        <p:spPr>
          <a:xfrm>
            <a:off x="3684895" y="464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with multiple sub-lattices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CE78C-095F-754F-B354-97726C1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18" y="896656"/>
            <a:ext cx="3797300" cy="101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826ED-5B33-2A45-B9FB-B7CB702C0E84}"/>
              </a:ext>
            </a:extLst>
          </p:cNvPr>
          <p:cNvSpPr txBox="1"/>
          <p:nvPr/>
        </p:nvSpPr>
        <p:spPr>
          <a:xfrm>
            <a:off x="6896435" y="1219990"/>
            <a:ext cx="280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for regular solution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F6B4EE-6DA1-614C-9B6D-0F2DCFEC2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850761"/>
            <a:ext cx="57658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F4DA9A-B4E3-3346-8F17-CE3A26602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0" y="2830413"/>
            <a:ext cx="6019800" cy="901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522215-0533-9243-B532-CDC04098D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3773696"/>
            <a:ext cx="59309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D5A547-4B9F-F048-ABEA-D8D3720B1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0" y="4549290"/>
            <a:ext cx="3797300" cy="50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C965F0-2FC0-7F49-8607-CB3F7943CA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735"/>
          <a:stretch/>
        </p:blipFill>
        <p:spPr>
          <a:xfrm>
            <a:off x="9512300" y="4012287"/>
            <a:ext cx="1841500" cy="371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7FC048-C72C-224B-ADC6-1946FADD2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300" y="5223284"/>
            <a:ext cx="3949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8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1A5B4-2640-5045-8CE9-75764725C94E}"/>
              </a:ext>
            </a:extLst>
          </p:cNvPr>
          <p:cNvSpPr txBox="1"/>
          <p:nvPr/>
        </p:nvSpPr>
        <p:spPr>
          <a:xfrm>
            <a:off x="3875964" y="81887"/>
            <a:ext cx="32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Order-disorder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98E35-9CA1-8E4C-902A-989F7F75A54D}"/>
              </a:ext>
            </a:extLst>
          </p:cNvPr>
          <p:cNvSpPr txBox="1"/>
          <p:nvPr/>
        </p:nvSpPr>
        <p:spPr>
          <a:xfrm flipH="1">
            <a:off x="2459980" y="586228"/>
            <a:ext cx="7751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  <a:r>
              <a:rPr lang="en-US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Order parameter a number that goes from 0 for disordered to 1 for ordered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 ordering occurs when two lattice sites are equivalent in the disordered state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crystallographically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distinct in the ordered state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occurs in solid solutions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A and B with lattice sites a and b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forms at low temperatures  A at a sites is ½ (1 +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2N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Disordered State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3A337-A6E9-4745-9454-D6A03E56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3383806"/>
            <a:ext cx="3429000" cy="36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E135B-72E4-6B41-B4AC-F0162AC7FE29}"/>
              </a:ext>
            </a:extLst>
          </p:cNvPr>
          <p:cNvSpPr txBox="1"/>
          <p:nvPr/>
        </p:nvSpPr>
        <p:spPr>
          <a:xfrm>
            <a:off x="8520195" y="3340162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6D224-394A-F248-A403-45EA58F2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634" y="3761385"/>
            <a:ext cx="445770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399F8-B663-C942-AA32-4BEBD14EF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4470110"/>
            <a:ext cx="63373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6AAE1-5512-FD44-9466-057AB8C29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0" y="5209560"/>
            <a:ext cx="6070600" cy="10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72B9B3-6E41-D14B-C807-4D7ED89D6705}"/>
              </a:ext>
            </a:extLst>
          </p:cNvPr>
          <p:cNvSpPr txBox="1"/>
          <p:nvPr/>
        </p:nvSpPr>
        <p:spPr>
          <a:xfrm>
            <a:off x="9131300" y="3980458"/>
            <a:ext cx="2269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  <a:r>
              <a:rPr lang="en-US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Order parameter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BBF87-CCF1-946B-8632-AE849DC04549}"/>
              </a:ext>
            </a:extLst>
          </p:cNvPr>
          <p:cNvSpPr txBox="1"/>
          <p:nvPr/>
        </p:nvSpPr>
        <p:spPr>
          <a:xfrm>
            <a:off x="160301" y="117009"/>
            <a:ext cx="2195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</p:txBody>
      </p:sp>
    </p:spTree>
    <p:extLst>
      <p:ext uri="{BB962C8B-B14F-4D97-AF65-F5344CB8AC3E}">
        <p14:creationId xmlns:p14="http://schemas.microsoft.com/office/powerpoint/2010/main" val="261454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7D894-DB54-A247-B0A7-BFF87B99C423}"/>
              </a:ext>
            </a:extLst>
          </p:cNvPr>
          <p:cNvSpPr txBox="1"/>
          <p:nvPr/>
        </p:nvSpPr>
        <p:spPr>
          <a:xfrm>
            <a:off x="3941680" y="193026"/>
            <a:ext cx="332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D07440-3325-654F-8AD9-B7C43CEE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63" y="790862"/>
            <a:ext cx="6096000" cy="113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32572-C1C6-8741-BADE-85674FB4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763" y="2249985"/>
            <a:ext cx="5702300" cy="62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DC725-B618-4F45-A7D3-6B394DDE3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63" y="2915358"/>
            <a:ext cx="1714500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1F2A1-12EF-8D4A-AB9E-2BA491B7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680" y="3661817"/>
            <a:ext cx="39497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0B9C5-C37A-F049-8856-050CE1353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117" y="5048933"/>
            <a:ext cx="50419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6AF08-C905-F54A-8469-2E8F248BF267}"/>
              </a:ext>
            </a:extLst>
          </p:cNvPr>
          <p:cNvSpPr txBox="1"/>
          <p:nvPr/>
        </p:nvSpPr>
        <p:spPr>
          <a:xfrm>
            <a:off x="3786740" y="456535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4090E5-9D8C-1847-BA35-D9319B89A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63" y="5734733"/>
            <a:ext cx="2463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8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1A5B4-2640-5045-8CE9-75764725C94E}"/>
              </a:ext>
            </a:extLst>
          </p:cNvPr>
          <p:cNvSpPr txBox="1"/>
          <p:nvPr/>
        </p:nvSpPr>
        <p:spPr>
          <a:xfrm>
            <a:off x="3875964" y="81887"/>
            <a:ext cx="316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Order-disorder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98E35-9CA1-8E4C-902A-989F7F75A54D}"/>
              </a:ext>
            </a:extLst>
          </p:cNvPr>
          <p:cNvSpPr txBox="1"/>
          <p:nvPr/>
        </p:nvSpPr>
        <p:spPr>
          <a:xfrm flipH="1">
            <a:off x="2118965" y="718985"/>
            <a:ext cx="775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Disordered State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3A337-A6E9-4745-9454-D6A03E56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627" y="794777"/>
            <a:ext cx="3429000" cy="36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E135B-72E4-6B41-B4AC-F0162AC7FE29}"/>
              </a:ext>
            </a:extLst>
          </p:cNvPr>
          <p:cNvSpPr txBox="1"/>
          <p:nvPr/>
        </p:nvSpPr>
        <p:spPr>
          <a:xfrm>
            <a:off x="8146576" y="705131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6D224-394A-F248-A403-45EA58F2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11" y="1172356"/>
            <a:ext cx="445770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399F8-B663-C942-AA32-4BEBD14EF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77" y="1881081"/>
            <a:ext cx="63373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6AAE1-5512-FD44-9466-057AB8C29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477" y="2620531"/>
            <a:ext cx="6070600" cy="10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66727-0675-7443-8F29-8DCF5839C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811" y="3733769"/>
            <a:ext cx="6184900" cy="71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48B48E-091B-EA48-86FC-EB26317EAA73}"/>
              </a:ext>
            </a:extLst>
          </p:cNvPr>
          <p:cNvSpPr txBox="1"/>
          <p:nvPr/>
        </p:nvSpPr>
        <p:spPr>
          <a:xfrm>
            <a:off x="9165776" y="394488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92E86-B679-484A-A9ED-53EBE8F02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1411" y="4673432"/>
            <a:ext cx="6489700" cy="100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DC6906-3C53-1345-ADFE-6FE44BAB1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811" y="6012296"/>
            <a:ext cx="3022600" cy="33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FC3435-B024-CA4E-BE39-CD69B308BB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5627" y="5764646"/>
            <a:ext cx="2908300" cy="825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FCFC6C-4345-56B3-531B-C07D97335B13}"/>
              </a:ext>
            </a:extLst>
          </p:cNvPr>
          <p:cNvSpPr txBox="1"/>
          <p:nvPr/>
        </p:nvSpPr>
        <p:spPr>
          <a:xfrm>
            <a:off x="906030" y="2112156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U + PV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858561-B9FA-2253-32BF-6CAFB00488F8}"/>
              </a:ext>
            </a:extLst>
          </p:cNvPr>
          <p:cNvSpPr txBox="1"/>
          <p:nvPr/>
        </p:nvSpPr>
        <p:spPr>
          <a:xfrm>
            <a:off x="160301" y="117009"/>
            <a:ext cx="2195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</p:txBody>
      </p:sp>
    </p:spTree>
    <p:extLst>
      <p:ext uri="{BB962C8B-B14F-4D97-AF65-F5344CB8AC3E}">
        <p14:creationId xmlns:p14="http://schemas.microsoft.com/office/powerpoint/2010/main" val="3884622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328A4-7D4A-DE46-872B-D9E235DA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83" y="486341"/>
            <a:ext cx="7912100" cy="429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71D22-ECF8-244D-878C-F7BBC2F2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60" y="4968287"/>
            <a:ext cx="2908300" cy="82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86D66-EA86-964F-B6E9-5763FD9EB39F}"/>
              </a:ext>
            </a:extLst>
          </p:cNvPr>
          <p:cNvSpPr txBox="1"/>
          <p:nvPr/>
        </p:nvSpPr>
        <p:spPr>
          <a:xfrm flipH="1">
            <a:off x="7514102" y="5100810"/>
            <a:ext cx="306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Transition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5EE2E-C211-533C-9223-2054B2F35ADA}"/>
              </a:ext>
            </a:extLst>
          </p:cNvPr>
          <p:cNvSpPr txBox="1"/>
          <p:nvPr/>
        </p:nvSpPr>
        <p:spPr>
          <a:xfrm>
            <a:off x="160301" y="117009"/>
            <a:ext cx="2195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</p:txBody>
      </p:sp>
    </p:spTree>
    <p:extLst>
      <p:ext uri="{BB962C8B-B14F-4D97-AF65-F5344CB8AC3E}">
        <p14:creationId xmlns:p14="http://schemas.microsoft.com/office/powerpoint/2010/main" val="20885565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1A5B4-2640-5045-8CE9-75764725C94E}"/>
              </a:ext>
            </a:extLst>
          </p:cNvPr>
          <p:cNvSpPr txBox="1"/>
          <p:nvPr/>
        </p:nvSpPr>
        <p:spPr>
          <a:xfrm>
            <a:off x="3875964" y="81887"/>
            <a:ext cx="316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Order-disorder systems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8C1DE3-FA6C-6942-9959-95C832558DA7}"/>
              </a:ext>
            </a:extLst>
          </p:cNvPr>
          <p:cNvGrpSpPr/>
          <p:nvPr/>
        </p:nvGrpSpPr>
        <p:grpSpPr>
          <a:xfrm>
            <a:off x="4036345" y="1750471"/>
            <a:ext cx="1855240" cy="666530"/>
            <a:chOff x="4036345" y="1750471"/>
            <a:chExt cx="1855240" cy="6665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FC2D6C-970B-D449-9E6D-FD21E9F0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6345" y="1750471"/>
              <a:ext cx="1765300" cy="368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A3DD0C-529F-5346-B20E-68C266537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6285" y="2048701"/>
              <a:ext cx="1765300" cy="3683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FA3998-A2EC-DF40-8DE7-1C9554E7A148}"/>
              </a:ext>
            </a:extLst>
          </p:cNvPr>
          <p:cNvGrpSpPr/>
          <p:nvPr/>
        </p:nvGrpSpPr>
        <p:grpSpPr>
          <a:xfrm>
            <a:off x="2511187" y="641443"/>
            <a:ext cx="7751929" cy="2081347"/>
            <a:chOff x="2511187" y="641443"/>
            <a:chExt cx="7751929" cy="20813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053DDF-4D02-6B45-95E3-417FE9763645}"/>
                </a:ext>
              </a:extLst>
            </p:cNvPr>
            <p:cNvGrpSpPr/>
            <p:nvPr/>
          </p:nvGrpSpPr>
          <p:grpSpPr>
            <a:xfrm>
              <a:off x="2511187" y="641443"/>
              <a:ext cx="7751929" cy="2031325"/>
              <a:chOff x="2511187" y="641443"/>
              <a:chExt cx="7751929" cy="203132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D19088-0F67-F543-B783-EE58972AA67A}"/>
                  </a:ext>
                </a:extLst>
              </p:cNvPr>
              <p:cNvSpPr txBox="1"/>
              <p:nvPr/>
            </p:nvSpPr>
            <p:spPr>
              <a:xfrm flipH="1">
                <a:off x="2511187" y="641443"/>
                <a:ext cx="775192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Non-Convergent ordering occurs when two lattice sites are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distinct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disordered state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distinct in the ordered state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Spinels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One tetrahedral and two octahedral cations  AB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can be in tetrahedral or octahedral sites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 Spinel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x = 0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Inverse Spinel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x = 1 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Spinel 			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2/3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5FD5CA6-F92C-BF44-8705-84B1D3C17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6803" y="1501136"/>
                <a:ext cx="1841500" cy="381000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73DEB0-A3A0-D044-89EF-11503DDC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6987" y="2341790"/>
              <a:ext cx="1841500" cy="3810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B96E7AD-9801-3C4A-9DDC-34969ABCA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700" y="2971800"/>
            <a:ext cx="65786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6FF9C9-01F1-D144-9A7B-5C8104A0527C}"/>
              </a:ext>
            </a:extLst>
          </p:cNvPr>
          <p:cNvSpPr txBox="1"/>
          <p:nvPr/>
        </p:nvSpPr>
        <p:spPr>
          <a:xfrm>
            <a:off x="3991732" y="3932682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0 for x = 0   Regular Spinel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1C1CE-D461-3ECE-744C-718ADA10D873}"/>
              </a:ext>
            </a:extLst>
          </p:cNvPr>
          <p:cNvSpPr txBox="1"/>
          <p:nvPr/>
        </p:nvSpPr>
        <p:spPr>
          <a:xfrm>
            <a:off x="160301" y="117009"/>
            <a:ext cx="2195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</p:txBody>
      </p:sp>
    </p:spTree>
    <p:extLst>
      <p:ext uri="{BB962C8B-B14F-4D97-AF65-F5344CB8AC3E}">
        <p14:creationId xmlns:p14="http://schemas.microsoft.com/office/powerpoint/2010/main" val="9442933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695C5-6825-774F-8197-0CD4E817A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060450"/>
            <a:ext cx="7937500" cy="519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F194F-B525-5441-BC3E-880076EC0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278776"/>
            <a:ext cx="65786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E4342-35F0-9C41-9F68-1D8F4DED3BC4}"/>
              </a:ext>
            </a:extLst>
          </p:cNvPr>
          <p:cNvSpPr txBox="1"/>
          <p:nvPr/>
        </p:nvSpPr>
        <p:spPr>
          <a:xfrm flipH="1">
            <a:off x="10027919" y="1708879"/>
            <a:ext cx="2054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Ordered and Regular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Spinels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 at high temperature to increase entropy</a:t>
            </a:r>
          </a:p>
        </p:txBody>
      </p:sp>
    </p:spTree>
    <p:extLst>
      <p:ext uri="{BB962C8B-B14F-4D97-AF65-F5344CB8AC3E}">
        <p14:creationId xmlns:p14="http://schemas.microsoft.com/office/powerpoint/2010/main" val="683707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3479B-A263-0141-AEE6-DB2B37A85A68}"/>
              </a:ext>
            </a:extLst>
          </p:cNvPr>
          <p:cNvSpPr txBox="1"/>
          <p:nvPr/>
        </p:nvSpPr>
        <p:spPr>
          <a:xfrm>
            <a:off x="3432747" y="1004341"/>
            <a:ext cx="453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Normal Spinel the disordering process 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9B77C-281F-F04A-B69B-9F9813F3C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33" y="1665053"/>
            <a:ext cx="31877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1F861-734D-D340-AB69-470AFBC7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83" y="2426333"/>
            <a:ext cx="3556000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AAA6D-4B67-1046-9DE4-9E8DAFC30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059" y="3136093"/>
            <a:ext cx="1727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01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3AD23-147B-1E46-871A-1F7533C6FAF2}"/>
              </a:ext>
            </a:extLst>
          </p:cNvPr>
          <p:cNvSpPr txBox="1"/>
          <p:nvPr/>
        </p:nvSpPr>
        <p:spPr>
          <a:xfrm>
            <a:off x="884420" y="899410"/>
            <a:ext cx="472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Mass-action law treatment of defect equilibria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CE302-F241-D943-B24F-C8547728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99" y="1722203"/>
            <a:ext cx="825500" cy="35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FF69BF-30A2-5D4A-A1C5-22E8580D1F23}"/>
              </a:ext>
            </a:extLst>
          </p:cNvPr>
          <p:cNvSpPr txBox="1"/>
          <p:nvPr/>
        </p:nvSpPr>
        <p:spPr>
          <a:xfrm>
            <a:off x="3187358" y="1691815"/>
            <a:ext cx="21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Perovskite type oxide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1DF22-079F-5D4F-BCEE-096E715FD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531" y="404534"/>
            <a:ext cx="4448269" cy="2574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C0476-D160-0445-90D4-C5F7C8816BE2}"/>
              </a:ext>
            </a:extLst>
          </p:cNvPr>
          <p:cNvSpPr txBox="1"/>
          <p:nvPr/>
        </p:nvSpPr>
        <p:spPr>
          <a:xfrm>
            <a:off x="3762531" y="209862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Non-stoichiometric Compounds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68CD6-467D-364A-9DFD-98BAB1734DB9}"/>
              </a:ext>
            </a:extLst>
          </p:cNvPr>
          <p:cNvSpPr txBox="1"/>
          <p:nvPr/>
        </p:nvSpPr>
        <p:spPr>
          <a:xfrm>
            <a:off x="1236647" y="2099109"/>
            <a:ext cx="2525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sublattices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12 coordination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6 coordination number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8BEE-3072-E44C-B622-D6B728957B51}"/>
              </a:ext>
            </a:extLst>
          </p:cNvPr>
          <p:cNvSpPr txBox="1"/>
          <p:nvPr/>
        </p:nvSpPr>
        <p:spPr>
          <a:xfrm>
            <a:off x="10358203" y="1084076"/>
            <a:ext cx="1794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open circles 12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B 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Grey 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5FD7F-E79A-E947-9D9A-1899272F0F43}"/>
              </a:ext>
            </a:extLst>
          </p:cNvPr>
          <p:cNvSpPr txBox="1"/>
          <p:nvPr/>
        </p:nvSpPr>
        <p:spPr>
          <a:xfrm flipH="1">
            <a:off x="1236647" y="3337400"/>
            <a:ext cx="551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and vacancies on the O lattice randomly arranged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19542-5F20-4943-AA91-02D18F623314}"/>
              </a:ext>
            </a:extLst>
          </p:cNvPr>
          <p:cNvSpPr txBox="1"/>
          <p:nvPr/>
        </p:nvSpPr>
        <p:spPr>
          <a:xfrm>
            <a:off x="1705018" y="3831294"/>
            <a:ext cx="480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atoms are reduced by oxygen vacancies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A017A6-C79B-414E-9C75-F750CAE33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822" y="4244420"/>
            <a:ext cx="32258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81BB4F-230F-9F4F-8338-7B2C0EBD7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822" y="4727020"/>
            <a:ext cx="5041900" cy="36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BA7A24-F7B8-2C45-8C01-426C69D16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822" y="5252381"/>
            <a:ext cx="4191000" cy="35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D2956-59EB-4E49-BA31-1D47F014F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1959" y="4460320"/>
            <a:ext cx="2489200" cy="901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7BB6AE-C415-C845-8283-E510E399E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99" y="5890005"/>
            <a:ext cx="3238500" cy="48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082DDF-C701-4149-80A3-EFD60A3D2E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8817" y="5745545"/>
            <a:ext cx="5702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26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3AD23-147B-1E46-871A-1F7533C6FAF2}"/>
              </a:ext>
            </a:extLst>
          </p:cNvPr>
          <p:cNvSpPr txBox="1"/>
          <p:nvPr/>
        </p:nvSpPr>
        <p:spPr>
          <a:xfrm>
            <a:off x="884420" y="899410"/>
            <a:ext cx="259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Solution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C0476-D160-0445-90D4-C5F7C8816BE2}"/>
              </a:ext>
            </a:extLst>
          </p:cNvPr>
          <p:cNvSpPr txBox="1"/>
          <p:nvPr/>
        </p:nvSpPr>
        <p:spPr>
          <a:xfrm>
            <a:off x="3762531" y="209862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Non-stoichiometric Compounds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A1B42-8567-0B46-8690-4D2BFC6E490D}"/>
              </a:ext>
            </a:extLst>
          </p:cNvPr>
          <p:cNvGrpSpPr/>
          <p:nvPr/>
        </p:nvGrpSpPr>
        <p:grpSpPr>
          <a:xfrm>
            <a:off x="2671301" y="1260064"/>
            <a:ext cx="7526088" cy="889000"/>
            <a:chOff x="2653951" y="1353261"/>
            <a:chExt cx="7526088" cy="889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DC614C-1E99-754D-9425-3D0ABD745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3951" y="1353261"/>
              <a:ext cx="3898900" cy="889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6C1970-5948-A844-A7A0-7AD7868398E2}"/>
                </a:ext>
              </a:extLst>
            </p:cNvPr>
            <p:cNvSpPr txBox="1"/>
            <p:nvPr/>
          </p:nvSpPr>
          <p:spPr>
            <a:xfrm>
              <a:off x="6718436" y="1474595"/>
              <a:ext cx="3461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 over all vibrational states “s”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 all configurations “c”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94D067-7FFF-E64A-80C5-5FC840CE5DA7}"/>
              </a:ext>
            </a:extLst>
          </p:cNvPr>
          <p:cNvGrpSpPr/>
          <p:nvPr/>
        </p:nvGrpSpPr>
        <p:grpSpPr>
          <a:xfrm>
            <a:off x="1854737" y="2058236"/>
            <a:ext cx="8622174" cy="863600"/>
            <a:chOff x="1917351" y="2492194"/>
            <a:chExt cx="8622174" cy="8636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FA53041-C37F-3449-8D29-1679937F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351" y="2492194"/>
              <a:ext cx="4635500" cy="8636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CBB195-7BC0-5642-ACB3-4470E9A10C9B}"/>
                </a:ext>
              </a:extLst>
            </p:cNvPr>
            <p:cNvSpPr txBox="1"/>
            <p:nvPr/>
          </p:nvSpPr>
          <p:spPr>
            <a:xfrm>
              <a:off x="6643503" y="2492194"/>
              <a:ext cx="3896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Configurations with degeneracy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Gibbs energy of formation </a:t>
              </a:r>
              <a:r>
                <a:rPr lang="en-US" dirty="0" err="1">
                  <a:latin typeface="Symbol" pitchFamily="2" charset="2"/>
                </a:rPr>
                <a:t>D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68671A2-7994-1D4B-9709-E99047753205}"/>
              </a:ext>
            </a:extLst>
          </p:cNvPr>
          <p:cNvSpPr txBox="1"/>
          <p:nvPr/>
        </p:nvSpPr>
        <p:spPr>
          <a:xfrm>
            <a:off x="665683" y="3021596"/>
            <a:ext cx="110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perovskite ABO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baseline="-25000" dirty="0">
                <a:latin typeface="Symbol" pitchFamily="2" charset="2"/>
              </a:rPr>
              <a:t>d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made up of ABO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ABO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 ideal solution (no defect defect interactions)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937F53-2D21-8C49-A18E-FDC06A160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58" y="3416580"/>
            <a:ext cx="5930900" cy="4572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9BB6FF6-5107-5945-A47F-D7D5D7CEB99D}"/>
              </a:ext>
            </a:extLst>
          </p:cNvPr>
          <p:cNvGrpSpPr/>
          <p:nvPr/>
        </p:nvGrpSpPr>
        <p:grpSpPr>
          <a:xfrm>
            <a:off x="2114826" y="3979465"/>
            <a:ext cx="8257154" cy="976297"/>
            <a:chOff x="3852400" y="4604898"/>
            <a:chExt cx="8257154" cy="97629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4578B14-1067-B841-B2C6-941F8B63E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2400" y="4665112"/>
              <a:ext cx="4140200" cy="812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72386D-A779-0B40-8EF9-D55732E7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1149" y="4604898"/>
              <a:ext cx="2705100" cy="3048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F3265B-84B7-B94D-A8A4-79668528E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3354" y="4843939"/>
              <a:ext cx="3886200" cy="3556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AF3B4BE-869C-AA46-8AB6-F77F2D438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" b="-7328"/>
            <a:stretch/>
          </p:blipFill>
          <p:spPr>
            <a:xfrm>
              <a:off x="8166670" y="5199539"/>
              <a:ext cx="3708400" cy="38165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C36DFC9-A98F-9744-AF7B-A4BEB4C09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3575" y="5501230"/>
            <a:ext cx="6515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1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3869A-9F00-8940-94F0-51DCE495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80557"/>
            <a:ext cx="5664200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983A4-7202-3C40-AAB8-BAED2618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10" y="3459189"/>
            <a:ext cx="55118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5A2EB7-27AA-7947-95FB-481C5E84E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0" y="2256332"/>
            <a:ext cx="5727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99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EC8E4-7594-884A-A4EE-2143325C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698500"/>
            <a:ext cx="79883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81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4F0BB-05AE-1A46-9A82-4AE0FECE5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282700"/>
            <a:ext cx="9271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6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D0529-D34B-1D46-92A5-7AC9CFE3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41"/>
            <a:ext cx="12192000" cy="6383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97585-7FDB-304E-8442-65BDD9E6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523" y="5052358"/>
            <a:ext cx="3836811" cy="521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74A9C-9C31-7344-A024-C1FD5B53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826" y="5695950"/>
            <a:ext cx="2463800" cy="66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3BDA4D-9C0B-4D4E-B1B0-7FF9F83354ED}"/>
                  </a:ext>
                </a:extLst>
              </p:cNvPr>
              <p:cNvSpPr txBox="1"/>
              <p:nvPr/>
            </p:nvSpPr>
            <p:spPr>
              <a:xfrm>
                <a:off x="0" y="1918742"/>
                <a:ext cx="3257302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3BDA4D-9C0B-4D4E-B1B0-7FF9F8335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18742"/>
                <a:ext cx="3257302" cy="37317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3D07D-0204-AD4E-B98C-245A50769037}"/>
                  </a:ext>
                </a:extLst>
              </p:cNvPr>
              <p:cNvSpPr txBox="1"/>
              <p:nvPr/>
            </p:nvSpPr>
            <p:spPr>
              <a:xfrm>
                <a:off x="10208252" y="2105331"/>
                <a:ext cx="1983748" cy="721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3D07D-0204-AD4E-B98C-245A5076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252" y="2105331"/>
                <a:ext cx="1983748" cy="721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91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3F208-6D8C-A44C-9022-15836EBA0FD6}"/>
              </a:ext>
            </a:extLst>
          </p:cNvPr>
          <p:cNvSpPr txBox="1"/>
          <p:nvPr/>
        </p:nvSpPr>
        <p:spPr>
          <a:xfrm flipH="1">
            <a:off x="4741324" y="287694"/>
            <a:ext cx="270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of Mixing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7DFCAD-14C6-E941-90FF-9C3011737A5B}"/>
              </a:ext>
            </a:extLst>
          </p:cNvPr>
          <p:cNvSpPr txBox="1"/>
          <p:nvPr/>
        </p:nvSpPr>
        <p:spPr>
          <a:xfrm>
            <a:off x="1858060" y="2110053"/>
            <a:ext cx="82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Here we consider a combinatorial entropy of mixing and a binary enthalpy of mixing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9ACA63-D690-DBDA-94CE-48009489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27" y="1028441"/>
            <a:ext cx="5702300" cy="622300"/>
          </a:xfrm>
          <a:prstGeom prst="rect">
            <a:avLst/>
          </a:prstGeom>
        </p:spPr>
      </p:pic>
      <p:pic>
        <p:nvPicPr>
          <p:cNvPr id="1026" name="Picture 2" descr="Powder mixture - Wikipedia">
            <a:extLst>
              <a:ext uri="{FF2B5EF4-FFF2-40B4-BE49-F238E27FC236}">
                <a16:creationId xmlns:a16="http://schemas.microsoft.com/office/drawing/2014/main" id="{BB4269C4-8570-BBE9-EB67-1DF0588D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82" y="2683200"/>
            <a:ext cx="4822148" cy="12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2C1CC3-0F78-CE82-48CD-34C3565E15FD}"/>
              </a:ext>
            </a:extLst>
          </p:cNvPr>
          <p:cNvSpPr txBox="1"/>
          <p:nvPr/>
        </p:nvSpPr>
        <p:spPr>
          <a:xfrm>
            <a:off x="1948281" y="3948665"/>
            <a:ext cx="82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change in organization can also occur which leads to an additional entropic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EA6F0-AF96-A3FE-52A8-6146D73D2D07}"/>
                  </a:ext>
                </a:extLst>
              </p:cNvPr>
              <p:cNvSpPr txBox="1"/>
              <p:nvPr/>
            </p:nvSpPr>
            <p:spPr>
              <a:xfrm>
                <a:off x="4049073" y="4604569"/>
                <a:ext cx="4093849" cy="1465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a critical temperature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 err="1">
                    <a:latin typeface="Symbol" pitchFamily="2" charset="2"/>
                    <a:cs typeface="Times New Roman" panose="02020603050405020304" pitchFamily="18" charset="0"/>
                  </a:rPr>
                  <a:t>D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dirty="0" err="1">
                    <a:latin typeface="Symbol" pitchFamily="2" charset="2"/>
                    <a:cs typeface="Times New Roman" panose="02020603050405020304" pitchFamily="18" charset="0"/>
                  </a:rPr>
                  <a:t>D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EA6F0-AF96-A3FE-52A8-6146D73D2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073" y="4604569"/>
                <a:ext cx="4093849" cy="1465209"/>
              </a:xfrm>
              <a:prstGeom prst="rect">
                <a:avLst/>
              </a:prstGeom>
              <a:blipFill>
                <a:blip r:embed="rId4"/>
                <a:stretch>
                  <a:fillRect l="-123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C654B1-6A45-98D4-5B6B-5CA7A64ABEC8}"/>
                  </a:ext>
                </a:extLst>
              </p:cNvPr>
              <p:cNvSpPr txBox="1"/>
              <p:nvPr/>
            </p:nvSpPr>
            <p:spPr>
              <a:xfrm>
                <a:off x="7014937" y="1609361"/>
                <a:ext cx="259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C654B1-6A45-98D4-5B6B-5CA7A64AB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37" y="1609361"/>
                <a:ext cx="25948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22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81131</TotalTime>
  <Words>2603</Words>
  <Application>Microsoft Macintosh PowerPoint</Application>
  <PresentationFormat>Widescreen</PresentationFormat>
  <Paragraphs>425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beaucage</dc:creator>
  <cp:lastModifiedBy>Beaucage, Gregory (beaucag)</cp:lastModifiedBy>
  <cp:revision>253</cp:revision>
  <cp:lastPrinted>2023-11-09T16:02:47Z</cp:lastPrinted>
  <dcterms:created xsi:type="dcterms:W3CDTF">2020-10-25T01:18:39Z</dcterms:created>
  <dcterms:modified xsi:type="dcterms:W3CDTF">2024-11-26T14:48:36Z</dcterms:modified>
</cp:coreProperties>
</file>